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Slab"/>
      <p:regular r:id="rId22"/>
      <p:bold r:id="rId23"/>
    </p:embeddedFon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11352C-903C-4736-A9E4-668F3AC46B9C}">
  <a:tblStyle styleId="{7B11352C-903C-4736-A9E4-668F3AC46B9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Slab-regular.fntdata"/><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font" Target="fonts/RobotoSlab-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424187b8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424187b8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424187b8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424187b8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424187b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424187b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d1b3123f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d1b3123f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970b36e01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d970b36e01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417c4c5a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4417c4c5a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d970b36e01_0_1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d970b36e01_0_1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970b36e01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970b36e01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d970b36e01_0_1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d970b36e01_0_1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417c4c5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417c4c5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970b36e01_0_1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970b36e01_0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424187b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424187b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424187b8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e424187b8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4417c4c5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4417c4c5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kaggle.com/datasets/salvatorerastelli/spotify-and-youtube" TargetMode="External"/><Relationship Id="rId4" Type="http://schemas.openxmlformats.org/officeDocument/2006/relationships/hyperlink" Target="https://colab.research.google.com/drive/1oNzNfNh20NacmsFGcw5XwJE6nV830RqA#scrollTo=P2e61FF31i3F" TargetMode="External"/><Relationship Id="rId5" Type="http://schemas.openxmlformats.org/officeDocument/2006/relationships/hyperlink" Target="https://www.analyticsvidhya.com/blog/2019/08/comprehensive-guide-k-means-clustering/?utm_source=chatgpt.com" TargetMode="External"/><Relationship Id="rId6" Type="http://schemas.openxmlformats.org/officeDocument/2006/relationships/hyperlink" Target="https://www.askpython.com/python/examples/plot-k-means-clusters-python?utm_source=chatgpt.com" TargetMode="External"/><Relationship Id="rId7" Type="http://schemas.openxmlformats.org/officeDocument/2006/relationships/hyperlink" Target="https://pandas.pydata.org/docs/" TargetMode="External"/><Relationship Id="rId8" Type="http://schemas.openxmlformats.org/officeDocument/2006/relationships/hyperlink" Target="https://numpy.org/doc/stab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7.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398050"/>
            <a:ext cx="5783400" cy="1457400"/>
          </a:xfrm>
          <a:prstGeom prst="rect">
            <a:avLst/>
          </a:prstGeom>
        </p:spPr>
        <p:txBody>
          <a:bodyPr anchorCtr="0" anchor="b" bIns="91425" lIns="91425" spcFirstLastPara="1" rIns="91425" wrap="square" tIns="91425">
            <a:noAutofit/>
          </a:bodyPr>
          <a:lstStyle/>
          <a:p>
            <a:pPr indent="0" lvl="0" marL="0" rtl="0" algn="ctr">
              <a:lnSpc>
                <a:spcPct val="107916"/>
              </a:lnSpc>
              <a:spcBef>
                <a:spcPts val="0"/>
              </a:spcBef>
              <a:spcAft>
                <a:spcPts val="0"/>
              </a:spcAft>
              <a:buClr>
                <a:schemeClr val="dk1"/>
              </a:buClr>
              <a:buSzPts val="1100"/>
              <a:buFont typeface="Arial"/>
              <a:buNone/>
            </a:pPr>
            <a:r>
              <a:rPr b="1" lang="en" sz="2700">
                <a:latin typeface="Roboto"/>
                <a:ea typeface="Roboto"/>
                <a:cs typeface="Roboto"/>
                <a:sym typeface="Roboto"/>
              </a:rPr>
              <a:t>CSIT558_01SP25 | ASSIGNMENT-3: </a:t>
            </a:r>
            <a:endParaRPr b="1" sz="2700">
              <a:latin typeface="Roboto"/>
              <a:ea typeface="Roboto"/>
              <a:cs typeface="Roboto"/>
              <a:sym typeface="Roboto"/>
            </a:endParaRPr>
          </a:p>
          <a:p>
            <a:pPr indent="0" lvl="0" marL="0" rtl="0" algn="ctr">
              <a:lnSpc>
                <a:spcPct val="107916"/>
              </a:lnSpc>
              <a:spcBef>
                <a:spcPts val="800"/>
              </a:spcBef>
              <a:spcAft>
                <a:spcPts val="800"/>
              </a:spcAft>
              <a:buClr>
                <a:schemeClr val="dk1"/>
              </a:buClr>
              <a:buSzPts val="1100"/>
              <a:buFont typeface="Arial"/>
              <a:buNone/>
            </a:pPr>
            <a:r>
              <a:rPr b="1" lang="en" sz="2700">
                <a:latin typeface="Roboto"/>
                <a:ea typeface="Roboto"/>
                <a:cs typeface="Roboto"/>
                <a:sym typeface="Roboto"/>
              </a:rPr>
              <a:t>DESCRIPTIVE DATA MINING </a:t>
            </a:r>
            <a:endParaRPr b="1" sz="2700">
              <a:latin typeface="Roboto"/>
              <a:ea typeface="Roboto"/>
              <a:cs typeface="Roboto"/>
              <a:sym typeface="Roboto"/>
            </a:endParaRPr>
          </a:p>
        </p:txBody>
      </p:sp>
      <p:sp>
        <p:nvSpPr>
          <p:cNvPr id="64" name="Google Shape;64;p13"/>
          <p:cNvSpPr txBox="1"/>
          <p:nvPr>
            <p:ph idx="1" type="subTitle"/>
          </p:nvPr>
        </p:nvSpPr>
        <p:spPr>
          <a:xfrm>
            <a:off x="1680300" y="2470225"/>
            <a:ext cx="5783400" cy="2346300"/>
          </a:xfrm>
          <a:prstGeom prst="rect">
            <a:avLst/>
          </a:prstGeom>
        </p:spPr>
        <p:txBody>
          <a:bodyPr anchorCtr="0" anchor="t" bIns="91425" lIns="91425" spcFirstLastPara="1" rIns="91425" wrap="square" tIns="91425">
            <a:noAutofit/>
          </a:bodyPr>
          <a:lstStyle/>
          <a:p>
            <a:pPr indent="0" lvl="0" marL="0" rtl="0" algn="ctr">
              <a:lnSpc>
                <a:spcPct val="107916"/>
              </a:lnSpc>
              <a:spcBef>
                <a:spcPts val="0"/>
              </a:spcBef>
              <a:spcAft>
                <a:spcPts val="0"/>
              </a:spcAft>
              <a:buNone/>
            </a:pPr>
            <a:r>
              <a:rPr b="1" lang="en" sz="1200">
                <a:solidFill>
                  <a:schemeClr val="dk1"/>
                </a:solidFill>
              </a:rPr>
              <a:t>BY</a:t>
            </a:r>
            <a:r>
              <a:rPr b="1" lang="en" sz="1200"/>
              <a:t>  </a:t>
            </a:r>
            <a:endParaRPr b="1" sz="1200"/>
          </a:p>
          <a:p>
            <a:pPr indent="0" lvl="0" marL="0" rtl="0" algn="ctr">
              <a:lnSpc>
                <a:spcPct val="107916"/>
              </a:lnSpc>
              <a:spcBef>
                <a:spcPts val="800"/>
              </a:spcBef>
              <a:spcAft>
                <a:spcPts val="0"/>
              </a:spcAft>
              <a:buClr>
                <a:schemeClr val="dk1"/>
              </a:buClr>
              <a:buSzPts val="1100"/>
              <a:buFont typeface="Arial"/>
              <a:buNone/>
            </a:pPr>
            <a:r>
              <a:rPr b="1" lang="en" sz="1200"/>
              <a:t>Chaudhari, Amishaben Natavarbhai </a:t>
            </a:r>
            <a:r>
              <a:rPr b="1" lang="en" sz="1200">
                <a:solidFill>
                  <a:schemeClr val="dk1"/>
                </a:solidFill>
              </a:rPr>
              <a:t>[CWID:50129394]</a:t>
            </a:r>
            <a:endParaRPr b="1" sz="1200">
              <a:solidFill>
                <a:schemeClr val="dk1"/>
              </a:solidFill>
            </a:endParaRPr>
          </a:p>
          <a:p>
            <a:pPr indent="0" lvl="0" marL="0" rtl="0" algn="ctr">
              <a:lnSpc>
                <a:spcPct val="107916"/>
              </a:lnSpc>
              <a:spcBef>
                <a:spcPts val="800"/>
              </a:spcBef>
              <a:spcAft>
                <a:spcPts val="0"/>
              </a:spcAft>
              <a:buClr>
                <a:schemeClr val="dk1"/>
              </a:buClr>
              <a:buSzPts val="1100"/>
              <a:buFont typeface="Arial"/>
              <a:buNone/>
            </a:pPr>
            <a:r>
              <a:rPr b="1" lang="en" sz="1200"/>
              <a:t>        Javed, Syed Mehrose </a:t>
            </a:r>
            <a:r>
              <a:rPr b="1" lang="en" sz="1200">
                <a:solidFill>
                  <a:schemeClr val="dk1"/>
                </a:solidFill>
              </a:rPr>
              <a:t>[CWID: 50128848]</a:t>
            </a:r>
            <a:endParaRPr b="1" sz="1200">
              <a:solidFill>
                <a:schemeClr val="dk1"/>
              </a:solidFill>
            </a:endParaRPr>
          </a:p>
          <a:p>
            <a:pPr indent="0" lvl="0" marL="0" rtl="0" algn="ctr">
              <a:lnSpc>
                <a:spcPct val="107916"/>
              </a:lnSpc>
              <a:spcBef>
                <a:spcPts val="800"/>
              </a:spcBef>
              <a:spcAft>
                <a:spcPts val="0"/>
              </a:spcAft>
              <a:buClr>
                <a:schemeClr val="dk1"/>
              </a:buClr>
              <a:buSzPts val="1100"/>
              <a:buFont typeface="Arial"/>
              <a:buNone/>
            </a:pPr>
            <a:r>
              <a:rPr b="1" lang="en" sz="1200"/>
              <a:t>        Subhani, Muhammad Kamal </a:t>
            </a:r>
            <a:r>
              <a:rPr b="1" lang="en" sz="1200">
                <a:solidFill>
                  <a:schemeClr val="dk1"/>
                </a:solidFill>
              </a:rPr>
              <a:t>[CWID: 50136417]</a:t>
            </a:r>
            <a:endParaRPr b="1" sz="1200">
              <a:solidFill>
                <a:schemeClr val="dk1"/>
              </a:solidFill>
            </a:endParaRPr>
          </a:p>
          <a:p>
            <a:pPr indent="0" lvl="0" marL="0" rtl="0" algn="ctr">
              <a:lnSpc>
                <a:spcPct val="107916"/>
              </a:lnSpc>
              <a:spcBef>
                <a:spcPts val="800"/>
              </a:spcBef>
              <a:spcAft>
                <a:spcPts val="0"/>
              </a:spcAft>
              <a:buNone/>
            </a:pPr>
            <a:r>
              <a:rPr b="1" lang="en" sz="1200"/>
              <a:t>        Thangavel Sathiyamoorthy, Punithan </a:t>
            </a:r>
            <a:r>
              <a:rPr b="1" lang="en" sz="1200">
                <a:solidFill>
                  <a:schemeClr val="dk1"/>
                </a:solidFill>
              </a:rPr>
              <a:t>[CWID: 50135877]</a:t>
            </a:r>
            <a:endParaRPr b="1" sz="1200">
              <a:solidFill>
                <a:schemeClr val="dk1"/>
              </a:solidFill>
            </a:endParaRPr>
          </a:p>
          <a:p>
            <a:pPr indent="0" lvl="0" marL="0" rtl="0" algn="ctr">
              <a:lnSpc>
                <a:spcPct val="107916"/>
              </a:lnSpc>
              <a:spcBef>
                <a:spcPts val="800"/>
              </a:spcBef>
              <a:spcAft>
                <a:spcPts val="0"/>
              </a:spcAft>
              <a:buNone/>
            </a:pPr>
            <a:r>
              <a:rPr b="1" lang="en" sz="1200"/>
              <a:t>Venkata Appala </a:t>
            </a:r>
            <a:r>
              <a:rPr b="1" lang="en" sz="1200"/>
              <a:t>Manoj Muvvala </a:t>
            </a:r>
            <a:r>
              <a:rPr b="1" lang="en" sz="1200">
                <a:solidFill>
                  <a:schemeClr val="dk1"/>
                </a:solidFill>
              </a:rPr>
              <a:t>[CWID: 50122981 ]</a:t>
            </a:r>
            <a:endParaRPr b="1" sz="1200">
              <a:solidFill>
                <a:schemeClr val="dk1"/>
              </a:solidFill>
            </a:endParaRPr>
          </a:p>
          <a:p>
            <a:pPr indent="0" lvl="0" marL="0" rtl="0" algn="ctr">
              <a:lnSpc>
                <a:spcPct val="107916"/>
              </a:lnSpc>
              <a:spcBef>
                <a:spcPts val="800"/>
              </a:spcBef>
              <a:spcAft>
                <a:spcPts val="800"/>
              </a:spcAft>
              <a:buClr>
                <a:schemeClr val="dk1"/>
              </a:buClr>
              <a:buSzPts val="1100"/>
              <a:buFont typeface="Arial"/>
              <a:buNone/>
            </a:pPr>
            <a:r>
              <a:t/>
            </a:r>
            <a:endParaRPr b="1" sz="1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ALGORITHM EXECUTION</a:t>
            </a:r>
            <a:endParaRPr/>
          </a:p>
        </p:txBody>
      </p:sp>
      <p:sp>
        <p:nvSpPr>
          <p:cNvPr id="157" name="Google Shape;157;p22"/>
          <p:cNvSpPr txBox="1"/>
          <p:nvPr/>
        </p:nvSpPr>
        <p:spPr>
          <a:xfrm>
            <a:off x="387875" y="1432500"/>
            <a:ext cx="8368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When k=4 and algorithm=’lloyd’</a:t>
            </a:r>
            <a:endParaRPr sz="1500">
              <a:solidFill>
                <a:schemeClr val="dk1"/>
              </a:solidFill>
              <a:latin typeface="Roboto"/>
              <a:ea typeface="Roboto"/>
              <a:cs typeface="Roboto"/>
              <a:sym typeface="Roboto"/>
            </a:endParaRPr>
          </a:p>
        </p:txBody>
      </p:sp>
      <p:sp>
        <p:nvSpPr>
          <p:cNvPr id="158" name="Google Shape;158;p22"/>
          <p:cNvSpPr txBox="1"/>
          <p:nvPr/>
        </p:nvSpPr>
        <p:spPr>
          <a:xfrm>
            <a:off x="387900" y="1804800"/>
            <a:ext cx="8263500" cy="3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MinmaxScaler                                                             StandardScaler</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159" name="Google Shape;159;p22"/>
          <p:cNvPicPr preferRelativeResize="0"/>
          <p:nvPr/>
        </p:nvPicPr>
        <p:blipFill>
          <a:blip r:embed="rId3">
            <a:alphaModFix/>
          </a:blip>
          <a:stretch>
            <a:fillRect/>
          </a:stretch>
        </p:blipFill>
        <p:spPr>
          <a:xfrm>
            <a:off x="4830325" y="2278500"/>
            <a:ext cx="3890450" cy="2554800"/>
          </a:xfrm>
          <a:prstGeom prst="rect">
            <a:avLst/>
          </a:prstGeom>
          <a:noFill/>
          <a:ln>
            <a:noFill/>
          </a:ln>
        </p:spPr>
      </p:pic>
      <p:pic>
        <p:nvPicPr>
          <p:cNvPr id="160" name="Google Shape;160;p22"/>
          <p:cNvPicPr preferRelativeResize="0"/>
          <p:nvPr/>
        </p:nvPicPr>
        <p:blipFill>
          <a:blip r:embed="rId4">
            <a:alphaModFix/>
          </a:blip>
          <a:stretch>
            <a:fillRect/>
          </a:stretch>
        </p:blipFill>
        <p:spPr>
          <a:xfrm>
            <a:off x="382100" y="2278500"/>
            <a:ext cx="4055549" cy="255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ALGORITHM EXECUTION</a:t>
            </a:r>
            <a:endParaRPr/>
          </a:p>
        </p:txBody>
      </p:sp>
      <p:sp>
        <p:nvSpPr>
          <p:cNvPr id="166" name="Google Shape;166;p23"/>
          <p:cNvSpPr txBox="1"/>
          <p:nvPr/>
        </p:nvSpPr>
        <p:spPr>
          <a:xfrm>
            <a:off x="387875" y="1432500"/>
            <a:ext cx="8368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When k=3 and algorithm=’lloyd’</a:t>
            </a:r>
            <a:endParaRPr sz="1500">
              <a:solidFill>
                <a:schemeClr val="dk1"/>
              </a:solidFill>
              <a:latin typeface="Roboto"/>
              <a:ea typeface="Roboto"/>
              <a:cs typeface="Roboto"/>
              <a:sym typeface="Roboto"/>
            </a:endParaRPr>
          </a:p>
        </p:txBody>
      </p:sp>
      <p:sp>
        <p:nvSpPr>
          <p:cNvPr id="167" name="Google Shape;167;p23"/>
          <p:cNvSpPr txBox="1"/>
          <p:nvPr/>
        </p:nvSpPr>
        <p:spPr>
          <a:xfrm>
            <a:off x="387900" y="1804800"/>
            <a:ext cx="8263500" cy="3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MinmaxScaler                                                            StandardScaler</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168" name="Google Shape;168;p23"/>
          <p:cNvPicPr preferRelativeResize="0"/>
          <p:nvPr/>
        </p:nvPicPr>
        <p:blipFill>
          <a:blip r:embed="rId3">
            <a:alphaModFix/>
          </a:blip>
          <a:stretch>
            <a:fillRect/>
          </a:stretch>
        </p:blipFill>
        <p:spPr>
          <a:xfrm>
            <a:off x="414460" y="2278500"/>
            <a:ext cx="4003564" cy="2545951"/>
          </a:xfrm>
          <a:prstGeom prst="rect">
            <a:avLst/>
          </a:prstGeom>
          <a:noFill/>
          <a:ln>
            <a:noFill/>
          </a:ln>
        </p:spPr>
      </p:pic>
      <p:pic>
        <p:nvPicPr>
          <p:cNvPr id="169" name="Google Shape;169;p23"/>
          <p:cNvPicPr preferRelativeResize="0"/>
          <p:nvPr/>
        </p:nvPicPr>
        <p:blipFill>
          <a:blip r:embed="rId4">
            <a:alphaModFix/>
          </a:blip>
          <a:stretch>
            <a:fillRect/>
          </a:stretch>
        </p:blipFill>
        <p:spPr>
          <a:xfrm>
            <a:off x="4827675" y="2278500"/>
            <a:ext cx="3930399" cy="2545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ALGORITHM EXECUTION : ANALYSIS</a:t>
            </a:r>
            <a:endParaRPr/>
          </a:p>
        </p:txBody>
      </p:sp>
      <p:sp>
        <p:nvSpPr>
          <p:cNvPr id="175" name="Google Shape;175;p24"/>
          <p:cNvSpPr txBox="1"/>
          <p:nvPr/>
        </p:nvSpPr>
        <p:spPr>
          <a:xfrm>
            <a:off x="447150" y="1557025"/>
            <a:ext cx="78405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Times New Roman"/>
                <a:ea typeface="Times New Roman"/>
                <a:cs typeface="Times New Roman"/>
                <a:sym typeface="Times New Roman"/>
              </a:rPr>
              <a:t>MinmaxScaler                                                </a:t>
            </a:r>
            <a:endParaRPr sz="1800" u="sng">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76" name="Google Shape;176;p24"/>
          <p:cNvSpPr txBox="1"/>
          <p:nvPr/>
        </p:nvSpPr>
        <p:spPr>
          <a:xfrm>
            <a:off x="447150" y="3269050"/>
            <a:ext cx="77220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Times New Roman"/>
                <a:ea typeface="Times New Roman"/>
                <a:cs typeface="Times New Roman"/>
                <a:sym typeface="Times New Roman"/>
              </a:rPr>
              <a:t>StandardScaler</a:t>
            </a:r>
            <a:endParaRPr sz="1800" u="sng">
              <a:solidFill>
                <a:schemeClr val="dk1"/>
              </a:solidFill>
              <a:latin typeface="Times New Roman"/>
              <a:ea typeface="Times New Roman"/>
              <a:cs typeface="Times New Roman"/>
              <a:sym typeface="Times New Roman"/>
            </a:endParaRPr>
          </a:p>
        </p:txBody>
      </p:sp>
      <p:pic>
        <p:nvPicPr>
          <p:cNvPr id="177" name="Google Shape;177;p24"/>
          <p:cNvPicPr preferRelativeResize="0"/>
          <p:nvPr/>
        </p:nvPicPr>
        <p:blipFill>
          <a:blip r:embed="rId3">
            <a:alphaModFix/>
          </a:blip>
          <a:stretch>
            <a:fillRect/>
          </a:stretch>
        </p:blipFill>
        <p:spPr>
          <a:xfrm>
            <a:off x="518125" y="1953225"/>
            <a:ext cx="8107752" cy="1387375"/>
          </a:xfrm>
          <a:prstGeom prst="rect">
            <a:avLst/>
          </a:prstGeom>
          <a:noFill/>
          <a:ln>
            <a:noFill/>
          </a:ln>
        </p:spPr>
      </p:pic>
      <p:pic>
        <p:nvPicPr>
          <p:cNvPr id="178" name="Google Shape;178;p24"/>
          <p:cNvPicPr preferRelativeResize="0"/>
          <p:nvPr/>
        </p:nvPicPr>
        <p:blipFill rotWithShape="1">
          <a:blip r:embed="rId4">
            <a:alphaModFix/>
          </a:blip>
          <a:srcRect b="-8029" l="-1260" r="1259" t="8030"/>
          <a:stretch/>
        </p:blipFill>
        <p:spPr>
          <a:xfrm>
            <a:off x="415050" y="3667751"/>
            <a:ext cx="8162049" cy="1475756"/>
          </a:xfrm>
          <a:prstGeom prst="rect">
            <a:avLst/>
          </a:prstGeom>
          <a:noFill/>
          <a:ln>
            <a:noFill/>
          </a:ln>
        </p:spPr>
      </p:pic>
      <p:sp>
        <p:nvSpPr>
          <p:cNvPr id="179" name="Google Shape;179;p24"/>
          <p:cNvSpPr txBox="1"/>
          <p:nvPr/>
        </p:nvSpPr>
        <p:spPr>
          <a:xfrm>
            <a:off x="442175" y="1281050"/>
            <a:ext cx="81078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With 3 determined as optimal value for k, further analysis on the clusters using mean:</a:t>
            </a:r>
            <a:endParaRPr sz="15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OBSERVATIONS</a:t>
            </a:r>
            <a:endParaRPr/>
          </a:p>
        </p:txBody>
      </p:sp>
      <p:pic>
        <p:nvPicPr>
          <p:cNvPr id="185" name="Google Shape;185;p25"/>
          <p:cNvPicPr preferRelativeResize="0"/>
          <p:nvPr/>
        </p:nvPicPr>
        <p:blipFill>
          <a:blip r:embed="rId3">
            <a:alphaModFix/>
          </a:blip>
          <a:stretch>
            <a:fillRect/>
          </a:stretch>
        </p:blipFill>
        <p:spPr>
          <a:xfrm>
            <a:off x="662175" y="1686897"/>
            <a:ext cx="2558100" cy="2054703"/>
          </a:xfrm>
          <a:prstGeom prst="rect">
            <a:avLst/>
          </a:prstGeom>
          <a:noFill/>
          <a:ln>
            <a:noFill/>
          </a:ln>
        </p:spPr>
      </p:pic>
      <p:pic>
        <p:nvPicPr>
          <p:cNvPr id="186" name="Google Shape;186;p25"/>
          <p:cNvPicPr preferRelativeResize="0"/>
          <p:nvPr/>
        </p:nvPicPr>
        <p:blipFill>
          <a:blip r:embed="rId4">
            <a:alphaModFix/>
          </a:blip>
          <a:stretch>
            <a:fillRect/>
          </a:stretch>
        </p:blipFill>
        <p:spPr>
          <a:xfrm>
            <a:off x="3396075" y="1697250"/>
            <a:ext cx="2558101" cy="2034009"/>
          </a:xfrm>
          <a:prstGeom prst="rect">
            <a:avLst/>
          </a:prstGeom>
          <a:noFill/>
          <a:ln>
            <a:noFill/>
          </a:ln>
        </p:spPr>
      </p:pic>
      <p:graphicFrame>
        <p:nvGraphicFramePr>
          <p:cNvPr id="187" name="Google Shape;187;p25"/>
          <p:cNvGraphicFramePr/>
          <p:nvPr/>
        </p:nvGraphicFramePr>
        <p:xfrm>
          <a:off x="662175" y="3741600"/>
          <a:ext cx="3000000" cy="3000000"/>
        </p:xfrm>
        <a:graphic>
          <a:graphicData uri="http://schemas.openxmlformats.org/drawingml/2006/table">
            <a:tbl>
              <a:tblPr>
                <a:noFill/>
                <a:tableStyleId>{7B11352C-903C-4736-A9E4-668F3AC46B9C}</a:tableStyleId>
              </a:tblPr>
              <a:tblGrid>
                <a:gridCol w="1279050"/>
                <a:gridCol w="1279050"/>
              </a:tblGrid>
              <a:tr h="236600">
                <a:tc>
                  <a:txBody>
                    <a:bodyPr/>
                    <a:lstStyle/>
                    <a:p>
                      <a:pPr indent="0" lvl="0" marL="0" marR="0" rtl="0" algn="ctr">
                        <a:lnSpc>
                          <a:spcPct val="100000"/>
                        </a:lnSpc>
                        <a:spcBef>
                          <a:spcPts val="0"/>
                        </a:spcBef>
                        <a:spcAft>
                          <a:spcPts val="0"/>
                        </a:spcAft>
                        <a:buNone/>
                      </a:pPr>
                      <a:r>
                        <a:rPr b="1" lang="en" sz="1100">
                          <a:solidFill>
                            <a:schemeClr val="dk1"/>
                          </a:solidFill>
                          <a:latin typeface="Roboto"/>
                          <a:ea typeface="Roboto"/>
                          <a:cs typeface="Roboto"/>
                          <a:sym typeface="Roboto"/>
                        </a:rPr>
                        <a:t>Views</a:t>
                      </a:r>
                      <a:r>
                        <a:rPr b="1" lang="en" sz="1100">
                          <a:solidFill>
                            <a:schemeClr val="dk1"/>
                          </a:solidFill>
                          <a:latin typeface="Roboto"/>
                          <a:ea typeface="Roboto"/>
                          <a:cs typeface="Roboto"/>
                          <a:sym typeface="Roboto"/>
                        </a:rPr>
                        <a:t> Rank</a:t>
                      </a:r>
                      <a:endParaRPr b="1" sz="1100">
                        <a:solidFill>
                          <a:schemeClr val="dk1"/>
                        </a:solidFill>
                        <a:latin typeface="Roboto"/>
                        <a:ea typeface="Roboto"/>
                        <a:cs typeface="Roboto"/>
                        <a:sym typeface="Roboto"/>
                      </a:endParaRPr>
                    </a:p>
                  </a:txBody>
                  <a:tcPr marT="91425" marB="91425" marR="91425" marL="91425">
                    <a:lnL cap="flat" cmpd="sng" w="9525">
                      <a:solidFill>
                        <a:srgbClr val="F5BC49"/>
                      </a:solidFill>
                      <a:prstDash val="solid"/>
                      <a:round/>
                      <a:headEnd len="sm" w="sm" type="none"/>
                      <a:tailEnd len="sm" w="sm" type="none"/>
                    </a:lnL>
                    <a:lnR cap="flat" cmpd="sng" w="9525">
                      <a:solidFill>
                        <a:srgbClr val="F5BC49"/>
                      </a:solidFill>
                      <a:prstDash val="solid"/>
                      <a:round/>
                      <a:headEnd len="sm" w="sm" type="none"/>
                      <a:tailEnd len="sm" w="sm" type="none"/>
                    </a:lnR>
                    <a:lnT cap="flat" cmpd="sng" w="9525">
                      <a:solidFill>
                        <a:srgbClr val="F5BC49"/>
                      </a:solidFill>
                      <a:prstDash val="solid"/>
                      <a:round/>
                      <a:headEnd len="sm" w="sm" type="none"/>
                      <a:tailEnd len="sm" w="sm" type="none"/>
                    </a:lnT>
                    <a:lnB cap="flat" cmpd="sng" w="9525">
                      <a:solidFill>
                        <a:srgbClr val="F5BC49"/>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Likes Rank</a:t>
                      </a:r>
                      <a:endParaRPr b="1" sz="1100">
                        <a:solidFill>
                          <a:schemeClr val="dk1"/>
                        </a:solidFill>
                        <a:latin typeface="Roboto"/>
                        <a:ea typeface="Roboto"/>
                        <a:cs typeface="Roboto"/>
                        <a:sym typeface="Roboto"/>
                      </a:endParaRPr>
                    </a:p>
                  </a:txBody>
                  <a:tcPr marT="91425" marB="91425" marR="91425" marL="91425">
                    <a:lnL cap="flat" cmpd="sng" w="9525">
                      <a:solidFill>
                        <a:srgbClr val="F5BC49"/>
                      </a:solidFill>
                      <a:prstDash val="solid"/>
                      <a:round/>
                      <a:headEnd len="sm" w="sm" type="none"/>
                      <a:tailEnd len="sm" w="sm" type="none"/>
                    </a:lnL>
                    <a:lnR cap="flat" cmpd="sng" w="9525">
                      <a:solidFill>
                        <a:srgbClr val="F5BC49"/>
                      </a:solidFill>
                      <a:prstDash val="solid"/>
                      <a:round/>
                      <a:headEnd len="sm" w="sm" type="none"/>
                      <a:tailEnd len="sm" w="sm" type="none"/>
                    </a:lnR>
                    <a:lnT cap="flat" cmpd="sng" w="9525">
                      <a:solidFill>
                        <a:srgbClr val="F5BC49"/>
                      </a:solidFill>
                      <a:prstDash val="solid"/>
                      <a:round/>
                      <a:headEnd len="sm" w="sm" type="none"/>
                      <a:tailEnd len="sm" w="sm" type="none"/>
                    </a:lnT>
                    <a:lnB cap="flat" cmpd="sng" w="9525">
                      <a:solidFill>
                        <a:srgbClr val="F5BC49"/>
                      </a:solidFill>
                      <a:prstDash val="solid"/>
                      <a:round/>
                      <a:headEnd len="sm" w="sm" type="none"/>
                      <a:tailEnd len="sm" w="sm" type="none"/>
                    </a:lnB>
                  </a:tcPr>
                </a:tc>
              </a:tr>
              <a:tr h="103325">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a:t>
                      </a:r>
                      <a:r>
                        <a:rPr lang="en" sz="1100">
                          <a:solidFill>
                            <a:schemeClr val="dk1"/>
                          </a:solidFill>
                          <a:latin typeface="Roboto"/>
                          <a:ea typeface="Roboto"/>
                          <a:cs typeface="Roboto"/>
                          <a:sym typeface="Roboto"/>
                        </a:rPr>
                        <a:t>2</a:t>
                      </a:r>
                      <a:endParaRPr sz="1100">
                        <a:solidFill>
                          <a:schemeClr val="dk1"/>
                        </a:solidFill>
                        <a:latin typeface="Roboto"/>
                        <a:ea typeface="Roboto"/>
                        <a:cs typeface="Roboto"/>
                        <a:sym typeface="Roboto"/>
                      </a:endParaRPr>
                    </a:p>
                  </a:txBody>
                  <a:tcPr marT="91425" marB="91425" marR="91425" marL="91425">
                    <a:lnL cap="flat" cmpd="sng" w="9525">
                      <a:solidFill>
                        <a:srgbClr val="F5BC49"/>
                      </a:solidFill>
                      <a:prstDash val="solid"/>
                      <a:round/>
                      <a:headEnd len="sm" w="sm" type="none"/>
                      <a:tailEnd len="sm" w="sm" type="none"/>
                    </a:lnL>
                    <a:lnR cap="flat" cmpd="sng" w="9525">
                      <a:solidFill>
                        <a:srgbClr val="F5BC49"/>
                      </a:solidFill>
                      <a:prstDash val="solid"/>
                      <a:round/>
                      <a:headEnd len="sm" w="sm" type="none"/>
                      <a:tailEnd len="sm" w="sm" type="none"/>
                    </a:lnR>
                    <a:lnT cap="flat" cmpd="sng" w="9525">
                      <a:solidFill>
                        <a:srgbClr val="F5BC49"/>
                      </a:solidFill>
                      <a:prstDash val="solid"/>
                      <a:round/>
                      <a:headEnd len="sm" w="sm" type="none"/>
                      <a:tailEnd len="sm" w="sm" type="none"/>
                    </a:lnT>
                    <a:lnB cap="flat" cmpd="sng" w="9525">
                      <a:solidFill>
                        <a:srgbClr val="F5BC49"/>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2</a:t>
                      </a:r>
                      <a:endParaRPr sz="1100">
                        <a:solidFill>
                          <a:schemeClr val="dk1"/>
                        </a:solidFill>
                        <a:latin typeface="Roboto"/>
                        <a:ea typeface="Roboto"/>
                        <a:cs typeface="Roboto"/>
                        <a:sym typeface="Roboto"/>
                      </a:endParaRPr>
                    </a:p>
                  </a:txBody>
                  <a:tcPr marT="91425" marB="91425" marR="91425" marL="91425">
                    <a:lnL cap="flat" cmpd="sng" w="9525">
                      <a:solidFill>
                        <a:srgbClr val="F5BC49"/>
                      </a:solidFill>
                      <a:prstDash val="solid"/>
                      <a:round/>
                      <a:headEnd len="sm" w="sm" type="none"/>
                      <a:tailEnd len="sm" w="sm" type="none"/>
                    </a:lnL>
                    <a:lnR cap="flat" cmpd="sng" w="9525">
                      <a:solidFill>
                        <a:srgbClr val="F5BC49"/>
                      </a:solidFill>
                      <a:prstDash val="solid"/>
                      <a:round/>
                      <a:headEnd len="sm" w="sm" type="none"/>
                      <a:tailEnd len="sm" w="sm" type="none"/>
                    </a:lnR>
                    <a:lnT cap="flat" cmpd="sng" w="9525">
                      <a:solidFill>
                        <a:srgbClr val="F5BC49"/>
                      </a:solidFill>
                      <a:prstDash val="solid"/>
                      <a:round/>
                      <a:headEnd len="sm" w="sm" type="none"/>
                      <a:tailEnd len="sm" w="sm" type="none"/>
                    </a:lnT>
                    <a:lnB cap="flat" cmpd="sng" w="9525">
                      <a:solidFill>
                        <a:srgbClr val="F5BC49"/>
                      </a:solidFill>
                      <a:prstDash val="solid"/>
                      <a:round/>
                      <a:headEnd len="sm" w="sm" type="none"/>
                      <a:tailEnd len="sm" w="sm" type="none"/>
                    </a:lnB>
                  </a:tcPr>
                </a:tc>
              </a:tr>
              <a:tr h="103325">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0</a:t>
                      </a:r>
                      <a:endParaRPr sz="1100">
                        <a:solidFill>
                          <a:schemeClr val="dk1"/>
                        </a:solidFill>
                        <a:latin typeface="Roboto"/>
                        <a:ea typeface="Roboto"/>
                        <a:cs typeface="Roboto"/>
                        <a:sym typeface="Roboto"/>
                      </a:endParaRPr>
                    </a:p>
                  </a:txBody>
                  <a:tcPr marT="91425" marB="91425" marR="91425" marL="91425">
                    <a:lnL cap="flat" cmpd="sng" w="9525">
                      <a:solidFill>
                        <a:srgbClr val="F5BC49"/>
                      </a:solidFill>
                      <a:prstDash val="solid"/>
                      <a:round/>
                      <a:headEnd len="sm" w="sm" type="none"/>
                      <a:tailEnd len="sm" w="sm" type="none"/>
                    </a:lnL>
                    <a:lnR cap="flat" cmpd="sng" w="9525">
                      <a:solidFill>
                        <a:srgbClr val="F5BC49"/>
                      </a:solidFill>
                      <a:prstDash val="solid"/>
                      <a:round/>
                      <a:headEnd len="sm" w="sm" type="none"/>
                      <a:tailEnd len="sm" w="sm" type="none"/>
                    </a:lnR>
                    <a:lnT cap="flat" cmpd="sng" w="9525">
                      <a:solidFill>
                        <a:srgbClr val="F5BC49"/>
                      </a:solidFill>
                      <a:prstDash val="solid"/>
                      <a:round/>
                      <a:headEnd len="sm" w="sm" type="none"/>
                      <a:tailEnd len="sm" w="sm" type="none"/>
                    </a:lnT>
                    <a:lnB cap="flat" cmpd="sng" w="9525">
                      <a:solidFill>
                        <a:srgbClr val="F5BC49"/>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0</a:t>
                      </a:r>
                      <a:endParaRPr sz="1100">
                        <a:solidFill>
                          <a:schemeClr val="dk1"/>
                        </a:solidFill>
                        <a:latin typeface="Roboto"/>
                        <a:ea typeface="Roboto"/>
                        <a:cs typeface="Roboto"/>
                        <a:sym typeface="Roboto"/>
                      </a:endParaRPr>
                    </a:p>
                  </a:txBody>
                  <a:tcPr marT="91425" marB="91425" marR="91425" marL="91425">
                    <a:lnL cap="flat" cmpd="sng" w="9525">
                      <a:solidFill>
                        <a:srgbClr val="F5BC49"/>
                      </a:solidFill>
                      <a:prstDash val="solid"/>
                      <a:round/>
                      <a:headEnd len="sm" w="sm" type="none"/>
                      <a:tailEnd len="sm" w="sm" type="none"/>
                    </a:lnL>
                    <a:lnR cap="flat" cmpd="sng" w="9525">
                      <a:solidFill>
                        <a:srgbClr val="F5BC49"/>
                      </a:solidFill>
                      <a:prstDash val="solid"/>
                      <a:round/>
                      <a:headEnd len="sm" w="sm" type="none"/>
                      <a:tailEnd len="sm" w="sm" type="none"/>
                    </a:lnR>
                    <a:lnT cap="flat" cmpd="sng" w="9525">
                      <a:solidFill>
                        <a:srgbClr val="F5BC49"/>
                      </a:solidFill>
                      <a:prstDash val="solid"/>
                      <a:round/>
                      <a:headEnd len="sm" w="sm" type="none"/>
                      <a:tailEnd len="sm" w="sm" type="none"/>
                    </a:lnT>
                    <a:lnB cap="flat" cmpd="sng" w="9525">
                      <a:solidFill>
                        <a:srgbClr val="F5BC49"/>
                      </a:solidFill>
                      <a:prstDash val="solid"/>
                      <a:round/>
                      <a:headEnd len="sm" w="sm" type="none"/>
                      <a:tailEnd len="sm" w="sm" type="none"/>
                    </a:lnB>
                  </a:tcPr>
                </a:tc>
              </a:tr>
              <a:tr h="103325">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1</a:t>
                      </a:r>
                      <a:endParaRPr sz="1100">
                        <a:solidFill>
                          <a:schemeClr val="dk1"/>
                        </a:solidFill>
                        <a:latin typeface="Roboto"/>
                        <a:ea typeface="Roboto"/>
                        <a:cs typeface="Roboto"/>
                        <a:sym typeface="Roboto"/>
                      </a:endParaRPr>
                    </a:p>
                  </a:txBody>
                  <a:tcPr marT="91425" marB="91425" marR="91425" marL="91425">
                    <a:lnL cap="flat" cmpd="sng" w="9525">
                      <a:solidFill>
                        <a:srgbClr val="F5BC49"/>
                      </a:solidFill>
                      <a:prstDash val="solid"/>
                      <a:round/>
                      <a:headEnd len="sm" w="sm" type="none"/>
                      <a:tailEnd len="sm" w="sm" type="none"/>
                    </a:lnL>
                    <a:lnR cap="flat" cmpd="sng" w="9525">
                      <a:solidFill>
                        <a:srgbClr val="F5BC49"/>
                      </a:solidFill>
                      <a:prstDash val="solid"/>
                      <a:round/>
                      <a:headEnd len="sm" w="sm" type="none"/>
                      <a:tailEnd len="sm" w="sm" type="none"/>
                    </a:lnR>
                    <a:lnT cap="flat" cmpd="sng" w="9525">
                      <a:solidFill>
                        <a:srgbClr val="F5BC49"/>
                      </a:solidFill>
                      <a:prstDash val="solid"/>
                      <a:round/>
                      <a:headEnd len="sm" w="sm" type="none"/>
                      <a:tailEnd len="sm" w="sm" type="none"/>
                    </a:lnT>
                    <a:lnB cap="flat" cmpd="sng" w="9525">
                      <a:solidFill>
                        <a:srgbClr val="F5BC49"/>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1</a:t>
                      </a:r>
                      <a:endParaRPr sz="1100">
                        <a:solidFill>
                          <a:schemeClr val="dk1"/>
                        </a:solidFill>
                        <a:latin typeface="Roboto"/>
                        <a:ea typeface="Roboto"/>
                        <a:cs typeface="Roboto"/>
                        <a:sym typeface="Roboto"/>
                      </a:endParaRPr>
                    </a:p>
                  </a:txBody>
                  <a:tcPr marT="91425" marB="91425" marR="91425" marL="91425">
                    <a:lnL cap="flat" cmpd="sng" w="9525">
                      <a:solidFill>
                        <a:srgbClr val="F5BC49"/>
                      </a:solidFill>
                      <a:prstDash val="solid"/>
                      <a:round/>
                      <a:headEnd len="sm" w="sm" type="none"/>
                      <a:tailEnd len="sm" w="sm" type="none"/>
                    </a:lnL>
                    <a:lnR cap="flat" cmpd="sng" w="9525">
                      <a:solidFill>
                        <a:srgbClr val="F5BC49"/>
                      </a:solidFill>
                      <a:prstDash val="solid"/>
                      <a:round/>
                      <a:headEnd len="sm" w="sm" type="none"/>
                      <a:tailEnd len="sm" w="sm" type="none"/>
                    </a:lnR>
                    <a:lnT cap="flat" cmpd="sng" w="9525">
                      <a:solidFill>
                        <a:srgbClr val="F5BC49"/>
                      </a:solidFill>
                      <a:prstDash val="solid"/>
                      <a:round/>
                      <a:headEnd len="sm" w="sm" type="none"/>
                      <a:tailEnd len="sm" w="sm" type="none"/>
                    </a:lnT>
                    <a:lnB cap="flat" cmpd="sng" w="9525">
                      <a:solidFill>
                        <a:srgbClr val="F5BC49"/>
                      </a:solidFill>
                      <a:prstDash val="solid"/>
                      <a:round/>
                      <a:headEnd len="sm" w="sm" type="none"/>
                      <a:tailEnd len="sm" w="sm" type="none"/>
                    </a:lnB>
                  </a:tcPr>
                </a:tc>
              </a:tr>
            </a:tbl>
          </a:graphicData>
        </a:graphic>
      </p:graphicFrame>
      <p:graphicFrame>
        <p:nvGraphicFramePr>
          <p:cNvPr id="188" name="Google Shape;188;p25"/>
          <p:cNvGraphicFramePr/>
          <p:nvPr/>
        </p:nvGraphicFramePr>
        <p:xfrm>
          <a:off x="6129963" y="3741600"/>
          <a:ext cx="3000000" cy="3000000"/>
        </p:xfrm>
        <a:graphic>
          <a:graphicData uri="http://schemas.openxmlformats.org/drawingml/2006/table">
            <a:tbl>
              <a:tblPr>
                <a:noFill/>
                <a:tableStyleId>{7B11352C-903C-4736-A9E4-668F3AC46B9C}</a:tableStyleId>
              </a:tblPr>
              <a:tblGrid>
                <a:gridCol w="1199600"/>
                <a:gridCol w="1199600"/>
              </a:tblGrid>
              <a:tr h="33602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Stream</a:t>
                      </a:r>
                      <a:r>
                        <a:rPr b="1" lang="en" sz="1100">
                          <a:solidFill>
                            <a:schemeClr val="dk1"/>
                          </a:solidFill>
                          <a:latin typeface="Roboto"/>
                          <a:ea typeface="Roboto"/>
                          <a:cs typeface="Roboto"/>
                          <a:sym typeface="Roboto"/>
                        </a:rPr>
                        <a:t> Rank</a:t>
                      </a:r>
                      <a:endParaRPr b="1" sz="1100">
                        <a:solidFill>
                          <a:schemeClr val="dk1"/>
                        </a:solidFill>
                        <a:latin typeface="Roboto"/>
                        <a:ea typeface="Roboto"/>
                        <a:cs typeface="Roboto"/>
                        <a:sym typeface="Roboto"/>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Likes Rank</a:t>
                      </a:r>
                      <a:endParaRPr b="1" sz="1100">
                        <a:solidFill>
                          <a:schemeClr val="dk1"/>
                        </a:solidFill>
                        <a:latin typeface="Roboto"/>
                        <a:ea typeface="Roboto"/>
                        <a:cs typeface="Roboto"/>
                        <a:sym typeface="Roboto"/>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r>
              <a:tr h="336025">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a:t>
                      </a:r>
                      <a:r>
                        <a:rPr lang="en" sz="1100">
                          <a:solidFill>
                            <a:schemeClr val="dk1"/>
                          </a:solidFill>
                          <a:latin typeface="Roboto"/>
                          <a:ea typeface="Roboto"/>
                          <a:cs typeface="Roboto"/>
                          <a:sym typeface="Roboto"/>
                        </a:rPr>
                        <a:t>0</a:t>
                      </a:r>
                      <a:endParaRPr sz="1100">
                        <a:solidFill>
                          <a:schemeClr val="dk1"/>
                        </a:solidFill>
                        <a:latin typeface="Roboto"/>
                        <a:ea typeface="Roboto"/>
                        <a:cs typeface="Roboto"/>
                        <a:sym typeface="Roboto"/>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2</a:t>
                      </a:r>
                      <a:endParaRPr sz="1100">
                        <a:solidFill>
                          <a:schemeClr val="dk1"/>
                        </a:solidFill>
                        <a:latin typeface="Roboto"/>
                        <a:ea typeface="Roboto"/>
                        <a:cs typeface="Roboto"/>
                        <a:sym typeface="Roboto"/>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r>
              <a:tr h="336025">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a:t>
                      </a:r>
                      <a:r>
                        <a:rPr lang="en" sz="1100">
                          <a:solidFill>
                            <a:schemeClr val="dk1"/>
                          </a:solidFill>
                          <a:latin typeface="Roboto"/>
                          <a:ea typeface="Roboto"/>
                          <a:cs typeface="Roboto"/>
                          <a:sym typeface="Roboto"/>
                        </a:rPr>
                        <a:t>2</a:t>
                      </a:r>
                      <a:endParaRPr sz="1100">
                        <a:solidFill>
                          <a:schemeClr val="dk1"/>
                        </a:solidFill>
                        <a:latin typeface="Roboto"/>
                        <a:ea typeface="Roboto"/>
                        <a:cs typeface="Roboto"/>
                        <a:sym typeface="Roboto"/>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0</a:t>
                      </a:r>
                      <a:endParaRPr sz="1100">
                        <a:solidFill>
                          <a:schemeClr val="dk1"/>
                        </a:solidFill>
                        <a:latin typeface="Roboto"/>
                        <a:ea typeface="Roboto"/>
                        <a:cs typeface="Roboto"/>
                        <a:sym typeface="Roboto"/>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r>
              <a:tr h="336025">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a:t>
                      </a:r>
                      <a:r>
                        <a:rPr lang="en" sz="1100">
                          <a:solidFill>
                            <a:schemeClr val="dk1"/>
                          </a:solidFill>
                          <a:latin typeface="Roboto"/>
                          <a:ea typeface="Roboto"/>
                          <a:cs typeface="Roboto"/>
                          <a:sym typeface="Roboto"/>
                        </a:rPr>
                        <a:t>1</a:t>
                      </a:r>
                      <a:endParaRPr sz="1100">
                        <a:solidFill>
                          <a:schemeClr val="dk1"/>
                        </a:solidFill>
                        <a:latin typeface="Roboto"/>
                        <a:ea typeface="Roboto"/>
                        <a:cs typeface="Roboto"/>
                        <a:sym typeface="Roboto"/>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1</a:t>
                      </a:r>
                      <a:endParaRPr sz="1100">
                        <a:solidFill>
                          <a:schemeClr val="dk1"/>
                        </a:solidFill>
                        <a:latin typeface="Roboto"/>
                        <a:ea typeface="Roboto"/>
                        <a:cs typeface="Roboto"/>
                        <a:sym typeface="Roboto"/>
                      </a:endParaRPr>
                    </a:p>
                  </a:txBody>
                  <a:tcPr marT="91425" marB="91425" marR="91425" marL="91425">
                    <a:lnL cap="flat" cmpd="sng" w="9525">
                      <a:solidFill>
                        <a:srgbClr val="93C47D"/>
                      </a:solidFill>
                      <a:prstDash val="solid"/>
                      <a:round/>
                      <a:headEnd len="sm" w="sm" type="none"/>
                      <a:tailEnd len="sm" w="sm" type="none"/>
                    </a:lnL>
                    <a:lnR cap="flat" cmpd="sng" w="9525">
                      <a:solidFill>
                        <a:srgbClr val="93C47D"/>
                      </a:solidFill>
                      <a:prstDash val="solid"/>
                      <a:round/>
                      <a:headEnd len="sm" w="sm" type="none"/>
                      <a:tailEnd len="sm" w="sm" type="none"/>
                    </a:lnR>
                    <a:lnT cap="flat" cmpd="sng" w="9525">
                      <a:solidFill>
                        <a:srgbClr val="93C47D"/>
                      </a:solidFill>
                      <a:prstDash val="solid"/>
                      <a:round/>
                      <a:headEnd len="sm" w="sm" type="none"/>
                      <a:tailEnd len="sm" w="sm" type="none"/>
                    </a:lnT>
                    <a:lnB cap="flat" cmpd="sng" w="9525">
                      <a:solidFill>
                        <a:srgbClr val="93C47D"/>
                      </a:solidFill>
                      <a:prstDash val="solid"/>
                      <a:round/>
                      <a:headEnd len="sm" w="sm" type="none"/>
                      <a:tailEnd len="sm" w="sm" type="none"/>
                    </a:lnB>
                  </a:tcPr>
                </a:tc>
              </a:tr>
            </a:tbl>
          </a:graphicData>
        </a:graphic>
      </p:graphicFrame>
      <p:graphicFrame>
        <p:nvGraphicFramePr>
          <p:cNvPr id="189" name="Google Shape;189;p25"/>
          <p:cNvGraphicFramePr/>
          <p:nvPr/>
        </p:nvGraphicFramePr>
        <p:xfrm>
          <a:off x="3396050" y="3741600"/>
          <a:ext cx="3000000" cy="3000000"/>
        </p:xfrm>
        <a:graphic>
          <a:graphicData uri="http://schemas.openxmlformats.org/drawingml/2006/table">
            <a:tbl>
              <a:tblPr>
                <a:noFill/>
                <a:tableStyleId>{7B11352C-903C-4736-A9E4-668F3AC46B9C}</a:tableStyleId>
              </a:tblPr>
              <a:tblGrid>
                <a:gridCol w="1466875"/>
                <a:gridCol w="1091225"/>
              </a:tblGrid>
              <a:tr h="350475">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Danceability</a:t>
                      </a:r>
                      <a:r>
                        <a:rPr b="1" lang="en" sz="1100">
                          <a:solidFill>
                            <a:schemeClr val="dk1"/>
                          </a:solidFill>
                          <a:latin typeface="Roboto"/>
                          <a:ea typeface="Roboto"/>
                          <a:cs typeface="Roboto"/>
                          <a:sym typeface="Roboto"/>
                        </a:rPr>
                        <a:t> Rank</a:t>
                      </a:r>
                      <a:endParaRPr b="1" sz="1100">
                        <a:solidFill>
                          <a:schemeClr val="dk1"/>
                        </a:solidFill>
                        <a:latin typeface="Roboto"/>
                        <a:ea typeface="Roboto"/>
                        <a:cs typeface="Roboto"/>
                        <a:sym typeface="Roboto"/>
                      </a:endParaRPr>
                    </a:p>
                  </a:txBody>
                  <a:tcPr marT="91425" marB="91425" marR="91425" marL="91425">
                    <a:lnL cap="flat" cmpd="sng" w="9525">
                      <a:solidFill>
                        <a:srgbClr val="E06666"/>
                      </a:solidFill>
                      <a:prstDash val="solid"/>
                      <a:round/>
                      <a:headEnd len="sm" w="sm" type="none"/>
                      <a:tailEnd len="sm" w="sm" type="none"/>
                    </a:lnL>
                    <a:lnR cap="flat" cmpd="sng" w="9525">
                      <a:solidFill>
                        <a:srgbClr val="E06666"/>
                      </a:solidFill>
                      <a:prstDash val="solid"/>
                      <a:round/>
                      <a:headEnd len="sm" w="sm" type="none"/>
                      <a:tailEnd len="sm" w="sm" type="none"/>
                    </a:lnR>
                    <a:lnT cap="flat" cmpd="sng" w="9525">
                      <a:solidFill>
                        <a:srgbClr val="E06666"/>
                      </a:solidFill>
                      <a:prstDash val="solid"/>
                      <a:round/>
                      <a:headEnd len="sm" w="sm" type="none"/>
                      <a:tailEnd len="sm" w="sm" type="none"/>
                    </a:lnT>
                    <a:lnB cap="flat" cmpd="sng" w="9525">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chemeClr val="dk1"/>
                          </a:solidFill>
                          <a:latin typeface="Roboto"/>
                          <a:ea typeface="Roboto"/>
                          <a:cs typeface="Roboto"/>
                          <a:sym typeface="Roboto"/>
                        </a:rPr>
                        <a:t>Stream</a:t>
                      </a:r>
                      <a:r>
                        <a:rPr b="1" lang="en" sz="1100">
                          <a:solidFill>
                            <a:schemeClr val="dk1"/>
                          </a:solidFill>
                          <a:latin typeface="Roboto"/>
                          <a:ea typeface="Roboto"/>
                          <a:cs typeface="Roboto"/>
                          <a:sym typeface="Roboto"/>
                        </a:rPr>
                        <a:t> Rank</a:t>
                      </a:r>
                      <a:endParaRPr b="1" sz="1100">
                        <a:solidFill>
                          <a:schemeClr val="dk1"/>
                        </a:solidFill>
                        <a:latin typeface="Roboto"/>
                        <a:ea typeface="Roboto"/>
                        <a:cs typeface="Roboto"/>
                        <a:sym typeface="Roboto"/>
                      </a:endParaRPr>
                    </a:p>
                  </a:txBody>
                  <a:tcPr marT="91425" marB="91425" marR="91425" marL="91425">
                    <a:lnL cap="flat" cmpd="sng" w="9525">
                      <a:solidFill>
                        <a:srgbClr val="E06666"/>
                      </a:solidFill>
                      <a:prstDash val="solid"/>
                      <a:round/>
                      <a:headEnd len="sm" w="sm" type="none"/>
                      <a:tailEnd len="sm" w="sm" type="none"/>
                    </a:lnL>
                    <a:lnR cap="flat" cmpd="sng" w="9525">
                      <a:solidFill>
                        <a:srgbClr val="E06666"/>
                      </a:solidFill>
                      <a:prstDash val="solid"/>
                      <a:round/>
                      <a:headEnd len="sm" w="sm" type="none"/>
                      <a:tailEnd len="sm" w="sm" type="none"/>
                    </a:lnR>
                    <a:lnT cap="flat" cmpd="sng" w="9525">
                      <a:solidFill>
                        <a:srgbClr val="E06666"/>
                      </a:solidFill>
                      <a:prstDash val="solid"/>
                      <a:round/>
                      <a:headEnd len="sm" w="sm" type="none"/>
                      <a:tailEnd len="sm" w="sm" type="none"/>
                    </a:lnT>
                    <a:lnB cap="flat" cmpd="sng" w="9525">
                      <a:solidFill>
                        <a:srgbClr val="E06666"/>
                      </a:solidFill>
                      <a:prstDash val="solid"/>
                      <a:round/>
                      <a:headEnd len="sm" w="sm" type="none"/>
                      <a:tailEnd len="sm" w="sm" type="none"/>
                    </a:lnB>
                  </a:tcPr>
                </a:tc>
              </a:tr>
              <a:tr h="236600">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a:t>
                      </a:r>
                      <a:r>
                        <a:rPr lang="en" sz="1100">
                          <a:solidFill>
                            <a:schemeClr val="dk1"/>
                          </a:solidFill>
                          <a:latin typeface="Roboto"/>
                          <a:ea typeface="Roboto"/>
                          <a:cs typeface="Roboto"/>
                          <a:sym typeface="Roboto"/>
                        </a:rPr>
                        <a:t>2</a:t>
                      </a:r>
                      <a:endParaRPr sz="1100">
                        <a:solidFill>
                          <a:schemeClr val="dk1"/>
                        </a:solidFill>
                        <a:latin typeface="Roboto"/>
                        <a:ea typeface="Roboto"/>
                        <a:cs typeface="Roboto"/>
                        <a:sym typeface="Roboto"/>
                      </a:endParaRPr>
                    </a:p>
                  </a:txBody>
                  <a:tcPr marT="91425" marB="91425" marR="91425" marL="91425">
                    <a:lnL cap="flat" cmpd="sng" w="9525">
                      <a:solidFill>
                        <a:srgbClr val="E06666"/>
                      </a:solidFill>
                      <a:prstDash val="solid"/>
                      <a:round/>
                      <a:headEnd len="sm" w="sm" type="none"/>
                      <a:tailEnd len="sm" w="sm" type="none"/>
                    </a:lnL>
                    <a:lnR cap="flat" cmpd="sng" w="9525">
                      <a:solidFill>
                        <a:srgbClr val="E06666"/>
                      </a:solidFill>
                      <a:prstDash val="solid"/>
                      <a:round/>
                      <a:headEnd len="sm" w="sm" type="none"/>
                      <a:tailEnd len="sm" w="sm" type="none"/>
                    </a:lnR>
                    <a:lnT cap="flat" cmpd="sng" w="9525">
                      <a:solidFill>
                        <a:srgbClr val="E06666"/>
                      </a:solidFill>
                      <a:prstDash val="solid"/>
                      <a:round/>
                      <a:headEnd len="sm" w="sm" type="none"/>
                      <a:tailEnd len="sm" w="sm" type="none"/>
                    </a:lnT>
                    <a:lnB cap="flat" cmpd="sng" w="9525">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a:t>
                      </a:r>
                      <a:r>
                        <a:rPr lang="en" sz="1100">
                          <a:solidFill>
                            <a:schemeClr val="dk1"/>
                          </a:solidFill>
                          <a:latin typeface="Roboto"/>
                          <a:ea typeface="Roboto"/>
                          <a:cs typeface="Roboto"/>
                          <a:sym typeface="Roboto"/>
                        </a:rPr>
                        <a:t>0</a:t>
                      </a:r>
                      <a:endParaRPr sz="1100">
                        <a:solidFill>
                          <a:schemeClr val="dk1"/>
                        </a:solidFill>
                        <a:latin typeface="Roboto"/>
                        <a:ea typeface="Roboto"/>
                        <a:cs typeface="Roboto"/>
                        <a:sym typeface="Roboto"/>
                      </a:endParaRPr>
                    </a:p>
                  </a:txBody>
                  <a:tcPr marT="91425" marB="91425" marR="91425" marL="91425">
                    <a:lnL cap="flat" cmpd="sng" w="9525">
                      <a:solidFill>
                        <a:srgbClr val="E06666"/>
                      </a:solidFill>
                      <a:prstDash val="solid"/>
                      <a:round/>
                      <a:headEnd len="sm" w="sm" type="none"/>
                      <a:tailEnd len="sm" w="sm" type="none"/>
                    </a:lnL>
                    <a:lnR cap="flat" cmpd="sng" w="9525">
                      <a:solidFill>
                        <a:srgbClr val="E06666"/>
                      </a:solidFill>
                      <a:prstDash val="solid"/>
                      <a:round/>
                      <a:headEnd len="sm" w="sm" type="none"/>
                      <a:tailEnd len="sm" w="sm" type="none"/>
                    </a:lnR>
                    <a:lnT cap="flat" cmpd="sng" w="9525">
                      <a:solidFill>
                        <a:srgbClr val="E06666"/>
                      </a:solidFill>
                      <a:prstDash val="solid"/>
                      <a:round/>
                      <a:headEnd len="sm" w="sm" type="none"/>
                      <a:tailEnd len="sm" w="sm" type="none"/>
                    </a:lnT>
                    <a:lnB cap="flat" cmpd="sng" w="9525">
                      <a:solidFill>
                        <a:srgbClr val="E06666"/>
                      </a:solidFill>
                      <a:prstDash val="solid"/>
                      <a:round/>
                      <a:headEnd len="sm" w="sm" type="none"/>
                      <a:tailEnd len="sm" w="sm" type="none"/>
                    </a:lnB>
                  </a:tcPr>
                </a:tc>
              </a:tr>
              <a:tr h="287600">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a:t>
                      </a:r>
                      <a:r>
                        <a:rPr lang="en" sz="1100">
                          <a:solidFill>
                            <a:schemeClr val="dk1"/>
                          </a:solidFill>
                          <a:latin typeface="Roboto"/>
                          <a:ea typeface="Roboto"/>
                          <a:cs typeface="Roboto"/>
                          <a:sym typeface="Roboto"/>
                        </a:rPr>
                        <a:t>0</a:t>
                      </a:r>
                      <a:endParaRPr sz="1100">
                        <a:solidFill>
                          <a:schemeClr val="dk1"/>
                        </a:solidFill>
                        <a:latin typeface="Roboto"/>
                        <a:ea typeface="Roboto"/>
                        <a:cs typeface="Roboto"/>
                        <a:sym typeface="Roboto"/>
                      </a:endParaRPr>
                    </a:p>
                  </a:txBody>
                  <a:tcPr marT="91425" marB="91425" marR="91425" marL="91425">
                    <a:lnL cap="flat" cmpd="sng" w="9525">
                      <a:solidFill>
                        <a:srgbClr val="E06666"/>
                      </a:solidFill>
                      <a:prstDash val="solid"/>
                      <a:round/>
                      <a:headEnd len="sm" w="sm" type="none"/>
                      <a:tailEnd len="sm" w="sm" type="none"/>
                    </a:lnL>
                    <a:lnR cap="flat" cmpd="sng" w="9525">
                      <a:solidFill>
                        <a:srgbClr val="E06666"/>
                      </a:solidFill>
                      <a:prstDash val="solid"/>
                      <a:round/>
                      <a:headEnd len="sm" w="sm" type="none"/>
                      <a:tailEnd len="sm" w="sm" type="none"/>
                    </a:lnR>
                    <a:lnT cap="flat" cmpd="sng" w="9525">
                      <a:solidFill>
                        <a:srgbClr val="E06666"/>
                      </a:solidFill>
                      <a:prstDash val="solid"/>
                      <a:round/>
                      <a:headEnd len="sm" w="sm" type="none"/>
                      <a:tailEnd len="sm" w="sm" type="none"/>
                    </a:lnT>
                    <a:lnB cap="flat" cmpd="sng" w="9525">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a:t>
                      </a:r>
                      <a:r>
                        <a:rPr lang="en" sz="1100">
                          <a:solidFill>
                            <a:schemeClr val="dk1"/>
                          </a:solidFill>
                          <a:latin typeface="Roboto"/>
                          <a:ea typeface="Roboto"/>
                          <a:cs typeface="Roboto"/>
                          <a:sym typeface="Roboto"/>
                        </a:rPr>
                        <a:t>2</a:t>
                      </a:r>
                      <a:endParaRPr sz="1100">
                        <a:solidFill>
                          <a:schemeClr val="dk1"/>
                        </a:solidFill>
                        <a:latin typeface="Roboto"/>
                        <a:ea typeface="Roboto"/>
                        <a:cs typeface="Roboto"/>
                        <a:sym typeface="Roboto"/>
                      </a:endParaRPr>
                    </a:p>
                  </a:txBody>
                  <a:tcPr marT="91425" marB="91425" marR="91425" marL="91425">
                    <a:lnL cap="flat" cmpd="sng" w="9525">
                      <a:solidFill>
                        <a:srgbClr val="E06666"/>
                      </a:solidFill>
                      <a:prstDash val="solid"/>
                      <a:round/>
                      <a:headEnd len="sm" w="sm" type="none"/>
                      <a:tailEnd len="sm" w="sm" type="none"/>
                    </a:lnL>
                    <a:lnR cap="flat" cmpd="sng" w="9525">
                      <a:solidFill>
                        <a:srgbClr val="E06666"/>
                      </a:solidFill>
                      <a:prstDash val="solid"/>
                      <a:round/>
                      <a:headEnd len="sm" w="sm" type="none"/>
                      <a:tailEnd len="sm" w="sm" type="none"/>
                    </a:lnR>
                    <a:lnT cap="flat" cmpd="sng" w="9525">
                      <a:solidFill>
                        <a:srgbClr val="E06666"/>
                      </a:solidFill>
                      <a:prstDash val="solid"/>
                      <a:round/>
                      <a:headEnd len="sm" w="sm" type="none"/>
                      <a:tailEnd len="sm" w="sm" type="none"/>
                    </a:lnT>
                    <a:lnB cap="flat" cmpd="sng" w="9525">
                      <a:solidFill>
                        <a:srgbClr val="E06666"/>
                      </a:solidFill>
                      <a:prstDash val="solid"/>
                      <a:round/>
                      <a:headEnd len="sm" w="sm" type="none"/>
                      <a:tailEnd len="sm" w="sm" type="none"/>
                    </a:lnB>
                  </a:tcPr>
                </a:tc>
              </a:tr>
              <a:tr h="287600">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a:t>
                      </a:r>
                      <a:r>
                        <a:rPr lang="en" sz="1100">
                          <a:solidFill>
                            <a:schemeClr val="dk1"/>
                          </a:solidFill>
                          <a:latin typeface="Roboto"/>
                          <a:ea typeface="Roboto"/>
                          <a:cs typeface="Roboto"/>
                          <a:sym typeface="Roboto"/>
                        </a:rPr>
                        <a:t>1</a:t>
                      </a:r>
                      <a:endParaRPr sz="1100">
                        <a:solidFill>
                          <a:schemeClr val="dk1"/>
                        </a:solidFill>
                        <a:latin typeface="Roboto"/>
                        <a:ea typeface="Roboto"/>
                        <a:cs typeface="Roboto"/>
                        <a:sym typeface="Roboto"/>
                      </a:endParaRPr>
                    </a:p>
                  </a:txBody>
                  <a:tcPr marT="91425" marB="91425" marR="91425" marL="91425">
                    <a:lnL cap="flat" cmpd="sng" w="9525">
                      <a:solidFill>
                        <a:srgbClr val="E06666"/>
                      </a:solidFill>
                      <a:prstDash val="solid"/>
                      <a:round/>
                      <a:headEnd len="sm" w="sm" type="none"/>
                      <a:tailEnd len="sm" w="sm" type="none"/>
                    </a:lnL>
                    <a:lnR cap="flat" cmpd="sng" w="9525">
                      <a:solidFill>
                        <a:srgbClr val="E06666"/>
                      </a:solidFill>
                      <a:prstDash val="solid"/>
                      <a:round/>
                      <a:headEnd len="sm" w="sm" type="none"/>
                      <a:tailEnd len="sm" w="sm" type="none"/>
                    </a:lnR>
                    <a:lnT cap="flat" cmpd="sng" w="9525">
                      <a:solidFill>
                        <a:srgbClr val="E06666"/>
                      </a:solidFill>
                      <a:prstDash val="solid"/>
                      <a:round/>
                      <a:headEnd len="sm" w="sm" type="none"/>
                      <a:tailEnd len="sm" w="sm" type="none"/>
                    </a:lnT>
                    <a:lnB cap="flat" cmpd="sng" w="9525">
                      <a:solidFill>
                        <a:srgbClr val="E06666"/>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latin typeface="Roboto"/>
                          <a:ea typeface="Roboto"/>
                          <a:cs typeface="Roboto"/>
                          <a:sym typeface="Roboto"/>
                        </a:rPr>
                        <a:t>Cluster </a:t>
                      </a:r>
                      <a:r>
                        <a:rPr lang="en" sz="1100">
                          <a:solidFill>
                            <a:schemeClr val="dk1"/>
                          </a:solidFill>
                          <a:latin typeface="Roboto"/>
                          <a:ea typeface="Roboto"/>
                          <a:cs typeface="Roboto"/>
                          <a:sym typeface="Roboto"/>
                        </a:rPr>
                        <a:t>1</a:t>
                      </a:r>
                      <a:endParaRPr sz="1100">
                        <a:solidFill>
                          <a:schemeClr val="dk1"/>
                        </a:solidFill>
                        <a:latin typeface="Roboto"/>
                        <a:ea typeface="Roboto"/>
                        <a:cs typeface="Roboto"/>
                        <a:sym typeface="Roboto"/>
                      </a:endParaRPr>
                    </a:p>
                  </a:txBody>
                  <a:tcPr marT="91425" marB="91425" marR="91425" marL="91425">
                    <a:lnL cap="flat" cmpd="sng" w="9525">
                      <a:solidFill>
                        <a:srgbClr val="E06666"/>
                      </a:solidFill>
                      <a:prstDash val="solid"/>
                      <a:round/>
                      <a:headEnd len="sm" w="sm" type="none"/>
                      <a:tailEnd len="sm" w="sm" type="none"/>
                    </a:lnL>
                    <a:lnR cap="flat" cmpd="sng" w="9525">
                      <a:solidFill>
                        <a:srgbClr val="E06666"/>
                      </a:solidFill>
                      <a:prstDash val="solid"/>
                      <a:round/>
                      <a:headEnd len="sm" w="sm" type="none"/>
                      <a:tailEnd len="sm" w="sm" type="none"/>
                    </a:lnR>
                    <a:lnT cap="flat" cmpd="sng" w="9525">
                      <a:solidFill>
                        <a:srgbClr val="E06666"/>
                      </a:solidFill>
                      <a:prstDash val="solid"/>
                      <a:round/>
                      <a:headEnd len="sm" w="sm" type="none"/>
                      <a:tailEnd len="sm" w="sm" type="none"/>
                    </a:lnT>
                    <a:lnB cap="flat" cmpd="sng" w="9525">
                      <a:solidFill>
                        <a:srgbClr val="E06666"/>
                      </a:solidFill>
                      <a:prstDash val="solid"/>
                      <a:round/>
                      <a:headEnd len="sm" w="sm" type="none"/>
                      <a:tailEnd len="sm" w="sm" type="none"/>
                    </a:lnB>
                  </a:tcPr>
                </a:tc>
              </a:tr>
            </a:tbl>
          </a:graphicData>
        </a:graphic>
      </p:graphicFrame>
      <p:pic>
        <p:nvPicPr>
          <p:cNvPr id="190" name="Google Shape;190;p25"/>
          <p:cNvPicPr preferRelativeResize="0"/>
          <p:nvPr/>
        </p:nvPicPr>
        <p:blipFill rotWithShape="1">
          <a:blip r:embed="rId5">
            <a:alphaModFix/>
          </a:blip>
          <a:srcRect b="-7123" l="0" r="-7123" t="0"/>
          <a:stretch/>
        </p:blipFill>
        <p:spPr>
          <a:xfrm>
            <a:off x="6129975" y="1697250"/>
            <a:ext cx="2558101" cy="2178799"/>
          </a:xfrm>
          <a:prstGeom prst="rect">
            <a:avLst/>
          </a:prstGeom>
          <a:noFill/>
          <a:ln>
            <a:noFill/>
          </a:ln>
        </p:spPr>
      </p:pic>
      <p:sp>
        <p:nvSpPr>
          <p:cNvPr id="191" name="Google Shape;191;p25"/>
          <p:cNvSpPr txBox="1"/>
          <p:nvPr/>
        </p:nvSpPr>
        <p:spPr>
          <a:xfrm>
            <a:off x="569825" y="1260475"/>
            <a:ext cx="88770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Examples of the rank of each cluster based on the mean value of  attributes in </a:t>
            </a:r>
            <a:r>
              <a:rPr lang="en" sz="1300">
                <a:solidFill>
                  <a:schemeClr val="dk1"/>
                </a:solidFill>
                <a:latin typeface="Roboto"/>
                <a:ea typeface="Roboto"/>
                <a:cs typeface="Roboto"/>
                <a:sym typeface="Roboto"/>
              </a:rPr>
              <a:t>MinmaxScaler</a:t>
            </a:r>
            <a:r>
              <a:rPr lang="en" sz="1300">
                <a:solidFill>
                  <a:schemeClr val="dk1"/>
                </a:solidFill>
                <a:latin typeface="Roboto"/>
                <a:ea typeface="Roboto"/>
                <a:cs typeface="Roboto"/>
                <a:sym typeface="Roboto"/>
              </a:rPr>
              <a:t> of previous slide:</a:t>
            </a:r>
            <a:endParaRPr sz="13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197" name="Google Shape;197;p26"/>
          <p:cNvSpPr txBox="1"/>
          <p:nvPr>
            <p:ph idx="1" type="body"/>
          </p:nvPr>
        </p:nvSpPr>
        <p:spPr>
          <a:xfrm>
            <a:off x="387900" y="1272950"/>
            <a:ext cx="8368200" cy="38049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Char char="●"/>
            </a:pPr>
            <a:r>
              <a:rPr lang="en" sz="1500"/>
              <a:t>The best </a:t>
            </a:r>
            <a:r>
              <a:rPr lang="en" sz="1500"/>
              <a:t>value</a:t>
            </a:r>
            <a:r>
              <a:rPr lang="en" sz="1500"/>
              <a:t> for number of clusters (k) is 3 where the clusters are correctly separated.</a:t>
            </a:r>
            <a:endParaRPr sz="1500"/>
          </a:p>
          <a:p>
            <a:pPr indent="-323850" lvl="0" marL="457200" rtl="0" algn="just">
              <a:lnSpc>
                <a:spcPct val="115000"/>
              </a:lnSpc>
              <a:spcBef>
                <a:spcPts val="0"/>
              </a:spcBef>
              <a:spcAft>
                <a:spcPts val="0"/>
              </a:spcAft>
              <a:buSzPts val="1500"/>
              <a:buChar char="●"/>
            </a:pPr>
            <a:r>
              <a:rPr lang="en" sz="1500"/>
              <a:t>Based on the mean number of streams and song’s attributes:</a:t>
            </a:r>
            <a:endParaRPr sz="1500"/>
          </a:p>
          <a:p>
            <a:pPr indent="-323850" lvl="1" marL="914400" rtl="0" algn="just">
              <a:lnSpc>
                <a:spcPct val="115000"/>
              </a:lnSpc>
              <a:spcBef>
                <a:spcPts val="0"/>
              </a:spcBef>
              <a:spcAft>
                <a:spcPts val="0"/>
              </a:spcAft>
              <a:buSzPts val="1500"/>
              <a:buChar char="○"/>
            </a:pPr>
            <a:r>
              <a:rPr lang="en" sz="1500"/>
              <a:t>Cluster 0 is the most popular with high energy, high danceability, less </a:t>
            </a:r>
            <a:r>
              <a:rPr lang="en" sz="1500"/>
              <a:t>acoustic</a:t>
            </a:r>
            <a:r>
              <a:rPr lang="en" sz="1500"/>
              <a:t> and less instrumental.</a:t>
            </a:r>
            <a:endParaRPr sz="1500"/>
          </a:p>
          <a:p>
            <a:pPr indent="-323850" lvl="1" marL="914400" rtl="0" algn="just">
              <a:lnSpc>
                <a:spcPct val="115000"/>
              </a:lnSpc>
              <a:spcBef>
                <a:spcPts val="0"/>
              </a:spcBef>
              <a:spcAft>
                <a:spcPts val="0"/>
              </a:spcAft>
              <a:buSzPts val="1500"/>
              <a:buChar char="○"/>
            </a:pPr>
            <a:r>
              <a:rPr lang="en" sz="1500"/>
              <a:t>Cluster 1 is the least popular among the three with low energy and danceability, more acoustic and instrumental.</a:t>
            </a:r>
            <a:endParaRPr sz="1500"/>
          </a:p>
          <a:p>
            <a:pPr indent="-323850" lvl="1" marL="914400" rtl="0" algn="just">
              <a:lnSpc>
                <a:spcPct val="115000"/>
              </a:lnSpc>
              <a:spcBef>
                <a:spcPts val="0"/>
              </a:spcBef>
              <a:spcAft>
                <a:spcPts val="0"/>
              </a:spcAft>
              <a:buSzPts val="1500"/>
              <a:buChar char="○"/>
            </a:pPr>
            <a:r>
              <a:rPr lang="en" sz="1500"/>
              <a:t>Cluster 2 is in the middle with medium energy and danceability, more liveness, valence and speechiness.</a:t>
            </a:r>
            <a:endParaRPr sz="1500"/>
          </a:p>
          <a:p>
            <a:pPr indent="-323850" lvl="0" marL="457200" rtl="0" algn="just">
              <a:lnSpc>
                <a:spcPct val="115000"/>
              </a:lnSpc>
              <a:spcBef>
                <a:spcPts val="0"/>
              </a:spcBef>
              <a:spcAft>
                <a:spcPts val="0"/>
              </a:spcAft>
              <a:buSzPts val="1500"/>
              <a:buChar char="●"/>
            </a:pPr>
            <a:r>
              <a:rPr lang="en" sz="1500"/>
              <a:t>These data descriptions can help in describing a song with specified attributes which can further be used to do predictions based on these findings.</a:t>
            </a:r>
            <a:endParaRPr sz="1500"/>
          </a:p>
          <a:p>
            <a:pPr indent="-323850" lvl="0" marL="457200" rtl="0" algn="just">
              <a:lnSpc>
                <a:spcPct val="115000"/>
              </a:lnSpc>
              <a:spcBef>
                <a:spcPts val="0"/>
              </a:spcBef>
              <a:spcAft>
                <a:spcPts val="0"/>
              </a:spcAft>
              <a:buSzPts val="1500"/>
              <a:buChar char="●"/>
            </a:pPr>
            <a:r>
              <a:rPr lang="en" sz="1500"/>
              <a:t>This can be used to categorize songs based on attributes and popularity.</a:t>
            </a:r>
            <a:endParaRPr sz="1500"/>
          </a:p>
          <a:p>
            <a:pPr indent="-323850" lvl="0" marL="457200" rtl="0" algn="just">
              <a:lnSpc>
                <a:spcPct val="115000"/>
              </a:lnSpc>
              <a:spcBef>
                <a:spcPts val="0"/>
              </a:spcBef>
              <a:spcAft>
                <a:spcPts val="0"/>
              </a:spcAft>
              <a:buSzPts val="1500"/>
              <a:buChar char="●"/>
            </a:pPr>
            <a:r>
              <a:rPr lang="en" sz="1500"/>
              <a:t>This can also be used to recommend songs to users who listen songs based on different likeness of attributes.</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03" name="Google Shape;203;p27"/>
          <p:cNvSpPr txBox="1"/>
          <p:nvPr>
            <p:ph idx="1" type="body"/>
          </p:nvPr>
        </p:nvSpPr>
        <p:spPr>
          <a:xfrm>
            <a:off x="387900" y="1489825"/>
            <a:ext cx="8756100" cy="3254700"/>
          </a:xfrm>
          <a:prstGeom prst="rect">
            <a:avLst/>
          </a:prstGeom>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SzPts val="1500"/>
              <a:buAutoNum type="arabicPeriod"/>
            </a:pPr>
            <a:r>
              <a:rPr lang="en" sz="1500"/>
              <a:t>Dataset Source: </a:t>
            </a:r>
            <a:r>
              <a:rPr lang="en" sz="1500" u="sng">
                <a:solidFill>
                  <a:schemeClr val="hlink"/>
                </a:solidFill>
                <a:hlinkClick r:id="rId3"/>
              </a:rPr>
              <a:t>https://www.kaggle.com/datasets/salvatorerastelli/spotify-and-youtube</a:t>
            </a:r>
            <a:endParaRPr sz="1500"/>
          </a:p>
          <a:p>
            <a:pPr indent="-323850" lvl="0" marL="457200" rtl="0" algn="just">
              <a:lnSpc>
                <a:spcPct val="87916"/>
              </a:lnSpc>
              <a:spcBef>
                <a:spcPts val="1200"/>
              </a:spcBef>
              <a:spcAft>
                <a:spcPts val="0"/>
              </a:spcAft>
              <a:buSzPts val="1500"/>
              <a:buAutoNum type="arabicPeriod"/>
            </a:pPr>
            <a:r>
              <a:rPr lang="en" sz="1500"/>
              <a:t>Software Tools Used:  a. Python, Pandas, NumPy, Scikit-learn, Matplotlib, Seaborn</a:t>
            </a:r>
            <a:endParaRPr sz="1500"/>
          </a:p>
          <a:p>
            <a:pPr indent="0" lvl="0" marL="1828800" rtl="0" algn="just">
              <a:lnSpc>
                <a:spcPct val="87916"/>
              </a:lnSpc>
              <a:spcBef>
                <a:spcPts val="1200"/>
              </a:spcBef>
              <a:spcAft>
                <a:spcPts val="0"/>
              </a:spcAft>
              <a:buNone/>
            </a:pPr>
            <a:r>
              <a:rPr lang="en" sz="1500"/>
              <a:t>           b. </a:t>
            </a:r>
            <a:r>
              <a:rPr lang="en" sz="1500" u="sng">
                <a:solidFill>
                  <a:schemeClr val="hlink"/>
                </a:solidFill>
                <a:hlinkClick r:id="rId4"/>
              </a:rPr>
              <a:t>Google Colab</a:t>
            </a:r>
            <a:r>
              <a:rPr lang="en" sz="1500"/>
              <a:t>: For code execution</a:t>
            </a:r>
            <a:endParaRPr sz="1500"/>
          </a:p>
          <a:p>
            <a:pPr indent="-323850" lvl="0" marL="457200" rtl="0" algn="just">
              <a:lnSpc>
                <a:spcPct val="87916"/>
              </a:lnSpc>
              <a:spcBef>
                <a:spcPts val="1200"/>
              </a:spcBef>
              <a:spcAft>
                <a:spcPts val="0"/>
              </a:spcAft>
              <a:buSzPts val="1500"/>
              <a:buAutoNum type="arabicPeriod"/>
            </a:pPr>
            <a:r>
              <a:rPr lang="en" sz="1500"/>
              <a:t>Online Sites Explored:</a:t>
            </a:r>
            <a:endParaRPr sz="1500"/>
          </a:p>
          <a:p>
            <a:pPr indent="-323850" lvl="1" marL="685800" rtl="0" algn="l">
              <a:lnSpc>
                <a:spcPct val="95000"/>
              </a:lnSpc>
              <a:spcBef>
                <a:spcPts val="1200"/>
              </a:spcBef>
              <a:spcAft>
                <a:spcPts val="0"/>
              </a:spcAft>
              <a:buSzPts val="1500"/>
              <a:buAutoNum type="alphaLcPeriod"/>
            </a:pPr>
            <a:r>
              <a:rPr lang="en" sz="1500" u="sng">
                <a:solidFill>
                  <a:schemeClr val="accent5"/>
                </a:solidFill>
                <a:hlinkClick r:id="rId5">
                  <a:extLst>
                    <a:ext uri="{A12FA001-AC4F-418D-AE19-62706E023703}">
                      <ahyp:hlinkClr val="tx"/>
                    </a:ext>
                  </a:extLst>
                </a:hlinkClick>
              </a:rPr>
              <a:t>https://www.analyticsvidhya.com/blog/2019/08/comprehensive-guide-k-means-clustering/?utm_source=chatgpt.com</a:t>
            </a:r>
            <a:endParaRPr sz="1500"/>
          </a:p>
          <a:p>
            <a:pPr indent="-323850" lvl="1" marL="685800" rtl="0" algn="l">
              <a:lnSpc>
                <a:spcPct val="95000"/>
              </a:lnSpc>
              <a:spcBef>
                <a:spcPts val="0"/>
              </a:spcBef>
              <a:spcAft>
                <a:spcPts val="0"/>
              </a:spcAft>
              <a:buSzPts val="1500"/>
              <a:buAutoNum type="alphaLcPeriod"/>
            </a:pPr>
            <a:r>
              <a:rPr lang="en" sz="1500" u="sng">
                <a:solidFill>
                  <a:schemeClr val="accent5"/>
                </a:solidFill>
                <a:hlinkClick r:id="rId6">
                  <a:extLst>
                    <a:ext uri="{A12FA001-AC4F-418D-AE19-62706E023703}">
                      <ahyp:hlinkClr val="tx"/>
                    </a:ext>
                  </a:extLst>
                </a:hlinkClick>
              </a:rPr>
              <a:t>https://www.askpython.com/python/examples/plot-k-means-clusters-python?utm_source=chatgpt.com</a:t>
            </a:r>
            <a:endParaRPr sz="1500"/>
          </a:p>
          <a:p>
            <a:pPr indent="0" lvl="0" marL="0" rtl="0" algn="just">
              <a:lnSpc>
                <a:spcPct val="87916"/>
              </a:lnSpc>
              <a:spcBef>
                <a:spcPts val="1200"/>
              </a:spcBef>
              <a:spcAft>
                <a:spcPts val="0"/>
              </a:spcAft>
              <a:buNone/>
            </a:pPr>
            <a:r>
              <a:rPr lang="en" sz="1500"/>
              <a:t>  4.   Online Documentation &amp; Resources:</a:t>
            </a:r>
            <a:endParaRPr sz="1500"/>
          </a:p>
          <a:p>
            <a:pPr indent="-323850" lvl="1" marL="685800" rtl="0" algn="just">
              <a:lnSpc>
                <a:spcPct val="87916"/>
              </a:lnSpc>
              <a:spcBef>
                <a:spcPts val="1200"/>
              </a:spcBef>
              <a:spcAft>
                <a:spcPts val="0"/>
              </a:spcAft>
              <a:buSzPts val="1500"/>
              <a:buAutoNum type="alphaLcPeriod"/>
            </a:pPr>
            <a:r>
              <a:rPr lang="en" sz="1500"/>
              <a:t>Pandas: </a:t>
            </a:r>
            <a:r>
              <a:rPr lang="en" sz="1500" u="sng">
                <a:hlinkClick r:id="rId7"/>
              </a:rPr>
              <a:t>https://pandas.pydata.org/docs</a:t>
            </a:r>
            <a:r>
              <a:rPr lang="en" sz="1500"/>
              <a:t>/</a:t>
            </a:r>
            <a:endParaRPr sz="1500"/>
          </a:p>
          <a:p>
            <a:pPr indent="-323850" lvl="1" marL="685800" rtl="0" algn="just">
              <a:lnSpc>
                <a:spcPct val="87916"/>
              </a:lnSpc>
              <a:spcBef>
                <a:spcPts val="1200"/>
              </a:spcBef>
              <a:spcAft>
                <a:spcPts val="0"/>
              </a:spcAft>
              <a:buSzPts val="1500"/>
              <a:buAutoNum type="alphaLcPeriod"/>
            </a:pPr>
            <a:r>
              <a:rPr lang="en" sz="1500"/>
              <a:t>NumPy: </a:t>
            </a:r>
            <a:r>
              <a:rPr lang="en" sz="1500" u="sng">
                <a:hlinkClick r:id="rId8"/>
              </a:rPr>
              <a:t>https://numpy.org/doc/stable/</a:t>
            </a:r>
            <a:endParaRPr sz="1500"/>
          </a:p>
          <a:p>
            <a:pPr indent="0" lvl="0" marL="457200" rtl="0" algn="just">
              <a:lnSpc>
                <a:spcPct val="87916"/>
              </a:lnSpc>
              <a:spcBef>
                <a:spcPts val="1200"/>
              </a:spcBef>
              <a:spcAft>
                <a:spcPts val="0"/>
              </a:spcAft>
              <a:buClr>
                <a:srgbClr val="000000"/>
              </a:buClr>
              <a:buSzPts val="440"/>
              <a:buFont typeface="Arial"/>
              <a:buNone/>
            </a:pPr>
            <a:r>
              <a:t/>
            </a:r>
            <a:endParaRPr sz="1500"/>
          </a:p>
          <a:p>
            <a:pPr indent="0" lvl="0" marL="0" rtl="0" algn="l">
              <a:lnSpc>
                <a:spcPct val="95000"/>
              </a:lnSpc>
              <a:spcBef>
                <a:spcPts val="1200"/>
              </a:spcBef>
              <a:spcAft>
                <a:spcPts val="0"/>
              </a:spcAft>
              <a:buClr>
                <a:srgbClr val="000000"/>
              </a:buClr>
              <a:buSzPts val="440"/>
              <a:buFont typeface="Arial"/>
              <a:buNone/>
            </a:pPr>
            <a:r>
              <a:t/>
            </a:r>
            <a:endParaRPr sz="1500"/>
          </a:p>
          <a:p>
            <a:pPr indent="0" lvl="0" marL="0" rtl="0" algn="l">
              <a:lnSpc>
                <a:spcPct val="95000"/>
              </a:lnSpc>
              <a:spcBef>
                <a:spcPts val="1200"/>
              </a:spcBef>
              <a:spcAft>
                <a:spcPts val="1200"/>
              </a:spcAft>
              <a:buNone/>
            </a:pPr>
            <a:r>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DESCRIPTION</a:t>
            </a:r>
            <a:endParaRPr/>
          </a:p>
        </p:txBody>
      </p:sp>
      <p:sp>
        <p:nvSpPr>
          <p:cNvPr id="70" name="Google Shape;70;p14"/>
          <p:cNvSpPr txBox="1"/>
          <p:nvPr>
            <p:ph idx="1" type="body"/>
          </p:nvPr>
        </p:nvSpPr>
        <p:spPr>
          <a:xfrm>
            <a:off x="387900" y="1432500"/>
            <a:ext cx="8522400" cy="3424200"/>
          </a:xfrm>
          <a:prstGeom prst="rect">
            <a:avLst/>
          </a:prstGeom>
        </p:spPr>
        <p:txBody>
          <a:bodyPr anchorCtr="0" anchor="t" bIns="91425" lIns="91425" spcFirstLastPara="1" rIns="91425" wrap="square" tIns="91425">
            <a:noAutofit/>
          </a:bodyPr>
          <a:lstStyle/>
          <a:p>
            <a:pPr indent="0" lvl="0" marL="0" rtl="0" algn="just">
              <a:lnSpc>
                <a:spcPct val="107916"/>
              </a:lnSpc>
              <a:spcBef>
                <a:spcPts val="0"/>
              </a:spcBef>
              <a:spcAft>
                <a:spcPts val="0"/>
              </a:spcAft>
              <a:buNone/>
            </a:pPr>
            <a:r>
              <a:rPr lang="en" u="sng">
                <a:latin typeface="Times New Roman"/>
                <a:ea typeface="Times New Roman"/>
                <a:cs typeface="Times New Roman"/>
                <a:sym typeface="Times New Roman"/>
              </a:rPr>
              <a:t>Dataset:</a:t>
            </a:r>
            <a:endParaRPr u="sng">
              <a:latin typeface="Times New Roman"/>
              <a:ea typeface="Times New Roman"/>
              <a:cs typeface="Times New Roman"/>
              <a:sym typeface="Times New Roman"/>
            </a:endParaRPr>
          </a:p>
          <a:p>
            <a:pPr indent="0" lvl="0" marL="0" marR="0" rtl="0" algn="just">
              <a:lnSpc>
                <a:spcPct val="107916"/>
              </a:lnSpc>
              <a:spcBef>
                <a:spcPts val="800"/>
              </a:spcBef>
              <a:spcAft>
                <a:spcPts val="0"/>
              </a:spcAft>
              <a:buNone/>
            </a:pPr>
            <a:r>
              <a:rPr lang="en" sz="1500"/>
              <a:t>The ‘</a:t>
            </a:r>
            <a:r>
              <a:rPr b="1" lang="en" sz="1500"/>
              <a:t>Spotify and Youtube</a:t>
            </a:r>
            <a:r>
              <a:rPr lang="en" sz="1500"/>
              <a:t>’ dataset has been taken from Kaggle which contains data for the top 10 songs of different spotify artists and their youtube video. This dataset includes several statistics and attributes of the music version on spotify and the youtube video. E.g, Number of streams, Number of views, Loudness, Valence, Tempo, Danceability etc. </a:t>
            </a:r>
            <a:endParaRPr sz="1500"/>
          </a:p>
          <a:p>
            <a:pPr indent="0" lvl="0" marL="0" marR="0" rtl="0" algn="just">
              <a:lnSpc>
                <a:spcPct val="107916"/>
              </a:lnSpc>
              <a:spcBef>
                <a:spcPts val="800"/>
              </a:spcBef>
              <a:spcAft>
                <a:spcPts val="0"/>
              </a:spcAft>
              <a:buNone/>
            </a:pPr>
            <a:r>
              <a:t/>
            </a:r>
            <a:endParaRPr sz="1500"/>
          </a:p>
          <a:p>
            <a:pPr indent="0" lvl="0" marL="0" marR="0" rtl="0" algn="just">
              <a:lnSpc>
                <a:spcPct val="107916"/>
              </a:lnSpc>
              <a:spcBef>
                <a:spcPts val="800"/>
              </a:spcBef>
              <a:spcAft>
                <a:spcPts val="0"/>
              </a:spcAft>
              <a:buNone/>
            </a:pPr>
            <a:r>
              <a:rPr lang="en" u="sng">
                <a:latin typeface="Times New Roman"/>
                <a:ea typeface="Times New Roman"/>
                <a:cs typeface="Times New Roman"/>
                <a:sym typeface="Times New Roman"/>
              </a:rPr>
              <a:t>Goal:</a:t>
            </a:r>
            <a:endParaRPr u="sng">
              <a:latin typeface="Times New Roman"/>
              <a:ea typeface="Times New Roman"/>
              <a:cs typeface="Times New Roman"/>
              <a:sym typeface="Times New Roman"/>
            </a:endParaRPr>
          </a:p>
          <a:p>
            <a:pPr indent="0" lvl="0" marL="0" marR="0" rtl="0" algn="just">
              <a:lnSpc>
                <a:spcPct val="107916"/>
              </a:lnSpc>
              <a:spcBef>
                <a:spcPts val="800"/>
              </a:spcBef>
              <a:spcAft>
                <a:spcPts val="800"/>
              </a:spcAft>
              <a:buNone/>
            </a:pPr>
            <a:r>
              <a:rPr lang="en" sz="1500"/>
              <a:t>The goal of our analysis is to identify how  different attributes describe the popularity of songs and based on these attributes we want to cluster the songs into different categories of popularity which will help in identifying those </a:t>
            </a:r>
            <a:r>
              <a:rPr lang="en" sz="1500"/>
              <a:t>attributes</a:t>
            </a:r>
            <a:r>
              <a:rPr lang="en" sz="1500"/>
              <a:t> that affect a song’s popularity in a positive/negative way.</a:t>
            </a:r>
            <a:endParaRPr sz="1500"/>
          </a:p>
        </p:txBody>
      </p:sp>
      <p:pic>
        <p:nvPicPr>
          <p:cNvPr id="71" name="Google Shape;71;p14"/>
          <p:cNvPicPr preferRelativeResize="0"/>
          <p:nvPr/>
        </p:nvPicPr>
        <p:blipFill>
          <a:blip r:embed="rId3">
            <a:alphaModFix/>
          </a:blip>
          <a:stretch>
            <a:fillRect/>
          </a:stretch>
        </p:blipFill>
        <p:spPr>
          <a:xfrm>
            <a:off x="6947425" y="458025"/>
            <a:ext cx="1808675" cy="908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DESCRIPTIVE DATA MINING TECHNIQUE</a:t>
            </a:r>
            <a:endParaRPr/>
          </a:p>
        </p:txBody>
      </p:sp>
      <p:sp>
        <p:nvSpPr>
          <p:cNvPr id="77" name="Google Shape;77;p15"/>
          <p:cNvSpPr txBox="1"/>
          <p:nvPr/>
        </p:nvSpPr>
        <p:spPr>
          <a:xfrm>
            <a:off x="387900" y="1380888"/>
            <a:ext cx="33810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Times New Roman"/>
                <a:ea typeface="Times New Roman"/>
                <a:cs typeface="Times New Roman"/>
                <a:sym typeface="Times New Roman"/>
              </a:rPr>
              <a:t>K-Means Clustering:</a:t>
            </a:r>
            <a:endParaRPr sz="1800" u="sng">
              <a:solidFill>
                <a:schemeClr val="dk1"/>
              </a:solidFill>
              <a:latin typeface="Times New Roman"/>
              <a:ea typeface="Times New Roman"/>
              <a:cs typeface="Times New Roman"/>
              <a:sym typeface="Times New Roman"/>
            </a:endParaRPr>
          </a:p>
        </p:txBody>
      </p:sp>
      <p:sp>
        <p:nvSpPr>
          <p:cNvPr id="78" name="Google Shape;78;p15"/>
          <p:cNvSpPr txBox="1"/>
          <p:nvPr/>
        </p:nvSpPr>
        <p:spPr>
          <a:xfrm>
            <a:off x="387900" y="3028525"/>
            <a:ext cx="2687400" cy="30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u="sng">
                <a:solidFill>
                  <a:schemeClr val="dk1"/>
                </a:solidFill>
                <a:latin typeface="Times New Roman"/>
                <a:ea typeface="Times New Roman"/>
                <a:cs typeface="Times New Roman"/>
                <a:sym typeface="Times New Roman"/>
              </a:rPr>
              <a:t>Why K-Means?</a:t>
            </a:r>
            <a:endParaRPr sz="1800" u="sng">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500" u="sng">
              <a:solidFill>
                <a:schemeClr val="dk1"/>
              </a:solidFill>
              <a:latin typeface="Roboto"/>
              <a:ea typeface="Roboto"/>
              <a:cs typeface="Roboto"/>
              <a:sym typeface="Roboto"/>
            </a:endParaRPr>
          </a:p>
        </p:txBody>
      </p:sp>
      <p:pic>
        <p:nvPicPr>
          <p:cNvPr id="79" name="Google Shape;79;p15"/>
          <p:cNvPicPr preferRelativeResize="0"/>
          <p:nvPr/>
        </p:nvPicPr>
        <p:blipFill>
          <a:blip r:embed="rId3">
            <a:alphaModFix/>
          </a:blip>
          <a:stretch>
            <a:fillRect/>
          </a:stretch>
        </p:blipFill>
        <p:spPr>
          <a:xfrm>
            <a:off x="5950250" y="1490262"/>
            <a:ext cx="2687401" cy="1538260"/>
          </a:xfrm>
          <a:prstGeom prst="rect">
            <a:avLst/>
          </a:prstGeom>
          <a:noFill/>
          <a:ln>
            <a:noFill/>
          </a:ln>
        </p:spPr>
      </p:pic>
      <p:sp>
        <p:nvSpPr>
          <p:cNvPr id="80" name="Google Shape;80;p15"/>
          <p:cNvSpPr txBox="1"/>
          <p:nvPr/>
        </p:nvSpPr>
        <p:spPr>
          <a:xfrm>
            <a:off x="387900" y="1763699"/>
            <a:ext cx="5370300" cy="1319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Roboto"/>
                <a:ea typeface="Roboto"/>
                <a:cs typeface="Roboto"/>
                <a:sym typeface="Roboto"/>
              </a:rPr>
              <a:t>K-means clustering is a popular method for grouping data by assigning observations to clusters based on proximity to the cluster’s center. It is an unsupervised machine learning technique that groups data points into </a:t>
            </a:r>
            <a:r>
              <a:rPr lang="en" sz="1500">
                <a:solidFill>
                  <a:schemeClr val="dk1"/>
                </a:solidFill>
                <a:latin typeface="Roboto"/>
                <a:ea typeface="Roboto"/>
                <a:cs typeface="Roboto"/>
                <a:sym typeface="Roboto"/>
              </a:rPr>
              <a:t>predefined</a:t>
            </a:r>
            <a:r>
              <a:rPr lang="en" sz="1500">
                <a:solidFill>
                  <a:schemeClr val="dk1"/>
                </a:solidFill>
                <a:latin typeface="Roboto"/>
                <a:ea typeface="Roboto"/>
                <a:cs typeface="Roboto"/>
                <a:sym typeface="Roboto"/>
              </a:rPr>
              <a:t> numbers of clusters based on similarity</a:t>
            </a:r>
            <a:endParaRPr sz="1500">
              <a:solidFill>
                <a:schemeClr val="dk1"/>
              </a:solidFill>
              <a:latin typeface="Roboto"/>
              <a:ea typeface="Roboto"/>
              <a:cs typeface="Roboto"/>
              <a:sym typeface="Roboto"/>
            </a:endParaRPr>
          </a:p>
        </p:txBody>
      </p:sp>
      <p:sp>
        <p:nvSpPr>
          <p:cNvPr id="81" name="Google Shape;81;p15"/>
          <p:cNvSpPr txBox="1"/>
          <p:nvPr/>
        </p:nvSpPr>
        <p:spPr>
          <a:xfrm>
            <a:off x="332100" y="3374650"/>
            <a:ext cx="8479800" cy="1319700"/>
          </a:xfrm>
          <a:prstGeom prst="rect">
            <a:avLst/>
          </a:prstGeom>
          <a:noFill/>
          <a:ln>
            <a:noFill/>
          </a:ln>
        </p:spPr>
        <p:txBody>
          <a:bodyPr anchorCtr="0" anchor="t" bIns="91425" lIns="91425" spcFirstLastPara="1" rIns="91425" wrap="square" tIns="91425">
            <a:noAutofit/>
          </a:bodyPr>
          <a:lstStyle/>
          <a:p>
            <a:pPr indent="-323850" lvl="0" marL="457200" rtl="0" algn="just">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Reduces number of attributes to few groups which aids in easier </a:t>
            </a:r>
            <a:r>
              <a:rPr lang="en" sz="1500">
                <a:solidFill>
                  <a:schemeClr val="dk1"/>
                </a:solidFill>
                <a:latin typeface="Roboto"/>
                <a:ea typeface="Roboto"/>
                <a:cs typeface="Roboto"/>
                <a:sym typeface="Roboto"/>
              </a:rPr>
              <a:t>interpretation</a:t>
            </a:r>
            <a:r>
              <a:rPr lang="en" sz="1500">
                <a:solidFill>
                  <a:schemeClr val="dk1"/>
                </a:solidFill>
                <a:latin typeface="Roboto"/>
                <a:ea typeface="Roboto"/>
                <a:cs typeface="Roboto"/>
                <a:sym typeface="Roboto"/>
              </a:rPr>
              <a:t> of the complex dataset.</a:t>
            </a:r>
            <a:endParaRPr sz="1500">
              <a:solidFill>
                <a:schemeClr val="dk1"/>
              </a:solidFill>
              <a:latin typeface="Roboto"/>
              <a:ea typeface="Roboto"/>
              <a:cs typeface="Roboto"/>
              <a:sym typeface="Roboto"/>
            </a:endParaRPr>
          </a:p>
          <a:p>
            <a:pPr indent="-323850" lvl="0" marL="457200" rtl="0" algn="just">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Groups songs based on their attributes, and the metrics related to listener engagement that facilitates in uncovering patterns and relationships needed to understand listener behaviour.</a:t>
            </a:r>
            <a:endParaRPr sz="1500">
              <a:solidFill>
                <a:schemeClr val="dk1"/>
              </a:solidFill>
              <a:latin typeface="Roboto"/>
              <a:ea typeface="Roboto"/>
              <a:cs typeface="Roboto"/>
              <a:sym typeface="Roboto"/>
            </a:endParaRPr>
          </a:p>
          <a:p>
            <a:pPr indent="-323850" lvl="0" marL="457200" rtl="0" algn="just">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Gives valuable quantitative insights into the central tendencies of different groups that helps to draw conclusions </a:t>
            </a:r>
            <a:r>
              <a:rPr lang="en" sz="1500">
                <a:solidFill>
                  <a:schemeClr val="dk1"/>
                </a:solidFill>
                <a:latin typeface="Roboto"/>
                <a:ea typeface="Roboto"/>
                <a:cs typeface="Roboto"/>
                <a:sym typeface="Roboto"/>
              </a:rPr>
              <a:t>regarding</a:t>
            </a:r>
            <a:r>
              <a:rPr lang="en" sz="1500">
                <a:solidFill>
                  <a:schemeClr val="dk1"/>
                </a:solidFill>
                <a:latin typeface="Roboto"/>
                <a:ea typeface="Roboto"/>
                <a:cs typeface="Roboto"/>
                <a:sym typeface="Roboto"/>
              </a:rPr>
              <a:t> the dataset.</a:t>
            </a:r>
            <a:endParaRPr sz="15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LOADING</a:t>
            </a:r>
            <a:endParaRPr/>
          </a:p>
        </p:txBody>
      </p:sp>
      <p:pic>
        <p:nvPicPr>
          <p:cNvPr id="87" name="Google Shape;87;p16"/>
          <p:cNvPicPr preferRelativeResize="0"/>
          <p:nvPr/>
        </p:nvPicPr>
        <p:blipFill>
          <a:blip r:embed="rId3">
            <a:alphaModFix/>
          </a:blip>
          <a:stretch>
            <a:fillRect/>
          </a:stretch>
        </p:blipFill>
        <p:spPr>
          <a:xfrm>
            <a:off x="4572000" y="1429026"/>
            <a:ext cx="3997150" cy="1189212"/>
          </a:xfrm>
          <a:prstGeom prst="rect">
            <a:avLst/>
          </a:prstGeom>
          <a:noFill/>
          <a:ln>
            <a:noFill/>
          </a:ln>
        </p:spPr>
      </p:pic>
      <p:sp>
        <p:nvSpPr>
          <p:cNvPr id="88" name="Google Shape;88;p16"/>
          <p:cNvSpPr txBox="1"/>
          <p:nvPr/>
        </p:nvSpPr>
        <p:spPr>
          <a:xfrm>
            <a:off x="387900" y="1377475"/>
            <a:ext cx="3997200" cy="888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u="sng">
                <a:solidFill>
                  <a:schemeClr val="dk1"/>
                </a:solidFill>
                <a:latin typeface="Times New Roman"/>
                <a:ea typeface="Times New Roman"/>
                <a:cs typeface="Times New Roman"/>
                <a:sym typeface="Times New Roman"/>
              </a:rPr>
              <a:t>Loading the data</a:t>
            </a:r>
            <a:endParaRPr sz="1800" u="sng">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500" u="sng">
              <a:solidFill>
                <a:schemeClr val="dk1"/>
              </a:solidFill>
              <a:latin typeface="Roboto"/>
              <a:ea typeface="Roboto"/>
              <a:cs typeface="Roboto"/>
              <a:sym typeface="Roboto"/>
            </a:endParaRPr>
          </a:p>
          <a:p>
            <a:pPr indent="0" lvl="0" marL="0" rtl="0" algn="just">
              <a:spcBef>
                <a:spcPts val="0"/>
              </a:spcBef>
              <a:spcAft>
                <a:spcPts val="0"/>
              </a:spcAft>
              <a:buNone/>
            </a:pPr>
            <a:r>
              <a:rPr lang="en" sz="1500">
                <a:solidFill>
                  <a:schemeClr val="dk1"/>
                </a:solidFill>
                <a:latin typeface="Roboto"/>
                <a:ea typeface="Roboto"/>
                <a:cs typeface="Roboto"/>
                <a:sym typeface="Roboto"/>
              </a:rPr>
              <a:t>Loading the data for further </a:t>
            </a:r>
            <a:r>
              <a:rPr lang="en" sz="1500">
                <a:solidFill>
                  <a:schemeClr val="dk1"/>
                </a:solidFill>
                <a:latin typeface="Roboto"/>
                <a:ea typeface="Roboto"/>
                <a:cs typeface="Roboto"/>
                <a:sym typeface="Roboto"/>
              </a:rPr>
              <a:t>processing</a:t>
            </a:r>
            <a:r>
              <a:rPr lang="en" sz="1500">
                <a:solidFill>
                  <a:schemeClr val="dk1"/>
                </a:solidFill>
                <a:latin typeface="Roboto"/>
                <a:ea typeface="Roboto"/>
                <a:cs typeface="Roboto"/>
                <a:sym typeface="Roboto"/>
              </a:rPr>
              <a:t> (data </a:t>
            </a:r>
            <a:r>
              <a:rPr lang="en" sz="1500">
                <a:solidFill>
                  <a:schemeClr val="dk1"/>
                </a:solidFill>
                <a:latin typeface="Roboto"/>
                <a:ea typeface="Roboto"/>
                <a:cs typeface="Roboto"/>
                <a:sym typeface="Roboto"/>
              </a:rPr>
              <a:t>preprocessing</a:t>
            </a:r>
            <a:r>
              <a:rPr lang="en" sz="1500">
                <a:solidFill>
                  <a:schemeClr val="dk1"/>
                </a:solidFill>
                <a:latin typeface="Roboto"/>
                <a:ea typeface="Roboto"/>
                <a:cs typeface="Roboto"/>
                <a:sym typeface="Roboto"/>
              </a:rPr>
              <a:t> and algorithm execution) on the dataset.</a:t>
            </a:r>
            <a:endParaRPr sz="1500">
              <a:solidFill>
                <a:schemeClr val="dk1"/>
              </a:solidFill>
              <a:latin typeface="Roboto"/>
              <a:ea typeface="Roboto"/>
              <a:cs typeface="Roboto"/>
              <a:sym typeface="Roboto"/>
            </a:endParaRPr>
          </a:p>
        </p:txBody>
      </p:sp>
      <p:pic>
        <p:nvPicPr>
          <p:cNvPr id="89" name="Google Shape;89;p16"/>
          <p:cNvPicPr preferRelativeResize="0"/>
          <p:nvPr/>
        </p:nvPicPr>
        <p:blipFill>
          <a:blip r:embed="rId4">
            <a:alphaModFix/>
          </a:blip>
          <a:stretch>
            <a:fillRect/>
          </a:stretch>
        </p:blipFill>
        <p:spPr>
          <a:xfrm>
            <a:off x="506350" y="3310700"/>
            <a:ext cx="1725526" cy="888900"/>
          </a:xfrm>
          <a:prstGeom prst="rect">
            <a:avLst/>
          </a:prstGeom>
          <a:noFill/>
          <a:ln>
            <a:noFill/>
          </a:ln>
        </p:spPr>
      </p:pic>
      <p:sp>
        <p:nvSpPr>
          <p:cNvPr id="90" name="Google Shape;90;p16"/>
          <p:cNvSpPr txBox="1"/>
          <p:nvPr/>
        </p:nvSpPr>
        <p:spPr>
          <a:xfrm>
            <a:off x="2865000" y="3588750"/>
            <a:ext cx="5891100" cy="1122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50">
                <a:solidFill>
                  <a:srgbClr val="E3E3E3"/>
                </a:solidFill>
                <a:highlight>
                  <a:srgbClr val="383838"/>
                </a:highlight>
                <a:latin typeface="Courier New"/>
                <a:ea typeface="Courier New"/>
                <a:cs typeface="Courier New"/>
                <a:sym typeface="Courier New"/>
              </a:rPr>
              <a:t>['Unnamed: 0', 'Artist', 'Url_spotify', 'Track', 'Album', 'Album_type', 'Uri', 'Danceability', 'Energy', 'Key', 'Loudness', 'Speechiness', 'Acousticness', 'Instrumentalness', 'Liveness', 'Valence', 'Tempo', 'Duration_ms', 'Url_youtube', 'Title', 'Channel', 'Views', 'Likes', 'Comments', 'Description', 'Licensed', 'official_video', 'Stream']    .  </a:t>
            </a:r>
            <a:endParaRPr sz="1800">
              <a:solidFill>
                <a:schemeClr val="dk1"/>
              </a:solidFill>
              <a:latin typeface="Roboto"/>
              <a:ea typeface="Roboto"/>
              <a:cs typeface="Roboto"/>
              <a:sym typeface="Roboto"/>
            </a:endParaRPr>
          </a:p>
        </p:txBody>
      </p:sp>
      <p:pic>
        <p:nvPicPr>
          <p:cNvPr id="91" name="Google Shape;91;p16"/>
          <p:cNvPicPr preferRelativeResize="0"/>
          <p:nvPr/>
        </p:nvPicPr>
        <p:blipFill>
          <a:blip r:embed="rId5">
            <a:alphaModFix/>
          </a:blip>
          <a:stretch>
            <a:fillRect/>
          </a:stretch>
        </p:blipFill>
        <p:spPr>
          <a:xfrm>
            <a:off x="2961025" y="3310700"/>
            <a:ext cx="5673501" cy="352425"/>
          </a:xfrm>
          <a:prstGeom prst="rect">
            <a:avLst/>
          </a:prstGeom>
          <a:noFill/>
          <a:ln>
            <a:noFill/>
          </a:ln>
        </p:spPr>
      </p:pic>
      <p:sp>
        <p:nvSpPr>
          <p:cNvPr id="92" name="Google Shape;92;p16"/>
          <p:cNvSpPr txBox="1"/>
          <p:nvPr/>
        </p:nvSpPr>
        <p:spPr>
          <a:xfrm>
            <a:off x="387888" y="2868325"/>
            <a:ext cx="23802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Times New Roman"/>
                <a:ea typeface="Times New Roman"/>
                <a:cs typeface="Times New Roman"/>
                <a:sym typeface="Times New Roman"/>
              </a:rPr>
              <a:t>Shape of the dataset</a:t>
            </a:r>
            <a:endParaRPr sz="1800" u="sng">
              <a:solidFill>
                <a:schemeClr val="dk1"/>
              </a:solidFill>
              <a:latin typeface="Times New Roman"/>
              <a:ea typeface="Times New Roman"/>
              <a:cs typeface="Times New Roman"/>
              <a:sym typeface="Times New Roman"/>
            </a:endParaRPr>
          </a:p>
        </p:txBody>
      </p:sp>
      <p:sp>
        <p:nvSpPr>
          <p:cNvPr id="93" name="Google Shape;93;p16"/>
          <p:cNvSpPr txBox="1"/>
          <p:nvPr/>
        </p:nvSpPr>
        <p:spPr>
          <a:xfrm>
            <a:off x="2865000" y="2836813"/>
            <a:ext cx="468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1"/>
                </a:solidFill>
                <a:latin typeface="Times New Roman"/>
                <a:ea typeface="Times New Roman"/>
                <a:cs typeface="Times New Roman"/>
                <a:sym typeface="Times New Roman"/>
              </a:rPr>
              <a:t> </a:t>
            </a:r>
            <a:r>
              <a:rPr lang="en" sz="1800" u="sng">
                <a:solidFill>
                  <a:schemeClr val="dk1"/>
                </a:solidFill>
                <a:latin typeface="Times New Roman"/>
                <a:ea typeface="Times New Roman"/>
                <a:cs typeface="Times New Roman"/>
                <a:sym typeface="Times New Roman"/>
              </a:rPr>
              <a:t>Attributes</a:t>
            </a:r>
            <a:r>
              <a:rPr lang="en" sz="1800" u="sng">
                <a:solidFill>
                  <a:schemeClr val="dk1"/>
                </a:solidFill>
                <a:latin typeface="Times New Roman"/>
                <a:ea typeface="Times New Roman"/>
                <a:cs typeface="Times New Roman"/>
                <a:sym typeface="Times New Roman"/>
              </a:rPr>
              <a:t> in the dataset</a:t>
            </a:r>
            <a:endParaRPr sz="1800" u="sng">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PREPROCESSING</a:t>
            </a:r>
            <a:endParaRPr/>
          </a:p>
        </p:txBody>
      </p:sp>
      <p:sp>
        <p:nvSpPr>
          <p:cNvPr id="99" name="Google Shape;99;p17"/>
          <p:cNvSpPr txBox="1"/>
          <p:nvPr/>
        </p:nvSpPr>
        <p:spPr>
          <a:xfrm>
            <a:off x="387900" y="1436913"/>
            <a:ext cx="2301000" cy="4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Times New Roman"/>
                <a:ea typeface="Times New Roman"/>
                <a:cs typeface="Times New Roman"/>
                <a:sym typeface="Times New Roman"/>
              </a:rPr>
              <a:t>Null Check</a:t>
            </a:r>
            <a:endParaRPr sz="1800" u="sng">
              <a:solidFill>
                <a:schemeClr val="dk1"/>
              </a:solidFill>
              <a:latin typeface="Times New Roman"/>
              <a:ea typeface="Times New Roman"/>
              <a:cs typeface="Times New Roman"/>
              <a:sym typeface="Times New Roman"/>
            </a:endParaRPr>
          </a:p>
        </p:txBody>
      </p:sp>
      <p:pic>
        <p:nvPicPr>
          <p:cNvPr id="100" name="Google Shape;100;p17"/>
          <p:cNvPicPr preferRelativeResize="0"/>
          <p:nvPr/>
        </p:nvPicPr>
        <p:blipFill>
          <a:blip r:embed="rId3">
            <a:alphaModFix/>
          </a:blip>
          <a:stretch>
            <a:fillRect/>
          </a:stretch>
        </p:blipFill>
        <p:spPr>
          <a:xfrm>
            <a:off x="2323600" y="3853125"/>
            <a:ext cx="2900999" cy="1125675"/>
          </a:xfrm>
          <a:prstGeom prst="rect">
            <a:avLst/>
          </a:prstGeom>
          <a:noFill/>
          <a:ln>
            <a:noFill/>
          </a:ln>
        </p:spPr>
      </p:pic>
      <p:pic>
        <p:nvPicPr>
          <p:cNvPr id="101" name="Google Shape;101;p17"/>
          <p:cNvPicPr preferRelativeResize="0"/>
          <p:nvPr/>
        </p:nvPicPr>
        <p:blipFill>
          <a:blip r:embed="rId4">
            <a:alphaModFix/>
          </a:blip>
          <a:stretch>
            <a:fillRect/>
          </a:stretch>
        </p:blipFill>
        <p:spPr>
          <a:xfrm>
            <a:off x="507700" y="1893225"/>
            <a:ext cx="1617225" cy="3085576"/>
          </a:xfrm>
          <a:prstGeom prst="rect">
            <a:avLst/>
          </a:prstGeom>
          <a:noFill/>
          <a:ln>
            <a:noFill/>
          </a:ln>
        </p:spPr>
      </p:pic>
      <p:pic>
        <p:nvPicPr>
          <p:cNvPr id="102" name="Google Shape;102;p17"/>
          <p:cNvPicPr preferRelativeResize="0"/>
          <p:nvPr/>
        </p:nvPicPr>
        <p:blipFill>
          <a:blip r:embed="rId5">
            <a:alphaModFix/>
          </a:blip>
          <a:stretch>
            <a:fillRect/>
          </a:stretch>
        </p:blipFill>
        <p:spPr>
          <a:xfrm>
            <a:off x="5005600" y="1288950"/>
            <a:ext cx="3662775" cy="3689851"/>
          </a:xfrm>
          <a:prstGeom prst="rect">
            <a:avLst/>
          </a:prstGeom>
          <a:noFill/>
          <a:ln>
            <a:noFill/>
          </a:ln>
        </p:spPr>
      </p:pic>
      <p:sp>
        <p:nvSpPr>
          <p:cNvPr id="103" name="Google Shape;103;p17"/>
          <p:cNvSpPr txBox="1"/>
          <p:nvPr/>
        </p:nvSpPr>
        <p:spPr>
          <a:xfrm>
            <a:off x="2323600" y="3310575"/>
            <a:ext cx="23010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Times New Roman"/>
                <a:ea typeface="Times New Roman"/>
                <a:cs typeface="Times New Roman"/>
                <a:sym typeface="Times New Roman"/>
              </a:rPr>
              <a:t>Duplicate Check</a:t>
            </a:r>
            <a:endParaRPr sz="1800" u="sng">
              <a:solidFill>
                <a:schemeClr val="dk1"/>
              </a:solidFill>
              <a:latin typeface="Times New Roman"/>
              <a:ea typeface="Times New Roman"/>
              <a:cs typeface="Times New Roman"/>
              <a:sym typeface="Times New Roman"/>
            </a:endParaRPr>
          </a:p>
        </p:txBody>
      </p:sp>
      <p:sp>
        <p:nvSpPr>
          <p:cNvPr id="104" name="Google Shape;104;p17"/>
          <p:cNvSpPr txBox="1"/>
          <p:nvPr/>
        </p:nvSpPr>
        <p:spPr>
          <a:xfrm>
            <a:off x="2323588" y="1436925"/>
            <a:ext cx="1218300" cy="4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Times New Roman"/>
                <a:ea typeface="Times New Roman"/>
                <a:cs typeface="Times New Roman"/>
                <a:sym typeface="Times New Roman"/>
              </a:rPr>
              <a:t>Heat Map</a:t>
            </a:r>
            <a:endParaRPr sz="1800" u="sng">
              <a:solidFill>
                <a:schemeClr val="dk1"/>
              </a:solidFill>
              <a:latin typeface="Times New Roman"/>
              <a:ea typeface="Times New Roman"/>
              <a:cs typeface="Times New Roman"/>
              <a:sym typeface="Times New Roman"/>
            </a:endParaRPr>
          </a:p>
        </p:txBody>
      </p:sp>
      <p:sp>
        <p:nvSpPr>
          <p:cNvPr id="105" name="Google Shape;105;p17"/>
          <p:cNvSpPr txBox="1"/>
          <p:nvPr/>
        </p:nvSpPr>
        <p:spPr>
          <a:xfrm>
            <a:off x="2323588" y="1812513"/>
            <a:ext cx="2301000" cy="1327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latin typeface="Roboto"/>
                <a:ea typeface="Roboto"/>
                <a:cs typeface="Roboto"/>
                <a:sym typeface="Roboto"/>
              </a:rPr>
              <a:t>Generating a heat map of the quantitative attributes to visualize their correlation with each other.</a:t>
            </a:r>
            <a:endParaRPr sz="15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ALGORITHM EXECUTION</a:t>
            </a:r>
            <a:endParaRPr/>
          </a:p>
        </p:txBody>
      </p:sp>
      <p:sp>
        <p:nvSpPr>
          <p:cNvPr id="111" name="Google Shape;111;p18"/>
          <p:cNvSpPr txBox="1"/>
          <p:nvPr/>
        </p:nvSpPr>
        <p:spPr>
          <a:xfrm>
            <a:off x="460150" y="1759925"/>
            <a:ext cx="22464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Times New Roman"/>
                <a:ea typeface="Times New Roman"/>
                <a:cs typeface="Times New Roman"/>
                <a:sym typeface="Times New Roman"/>
              </a:rPr>
              <a:t>Elbow method: </a:t>
            </a:r>
            <a:endParaRPr sz="1800" u="sng">
              <a:solidFill>
                <a:schemeClr val="dk1"/>
              </a:solidFill>
              <a:latin typeface="Times New Roman"/>
              <a:ea typeface="Times New Roman"/>
              <a:cs typeface="Times New Roman"/>
              <a:sym typeface="Times New Roman"/>
            </a:endParaRPr>
          </a:p>
        </p:txBody>
      </p:sp>
      <p:pic>
        <p:nvPicPr>
          <p:cNvPr id="112" name="Google Shape;112;p18"/>
          <p:cNvPicPr preferRelativeResize="0"/>
          <p:nvPr/>
        </p:nvPicPr>
        <p:blipFill>
          <a:blip r:embed="rId3">
            <a:alphaModFix/>
          </a:blip>
          <a:stretch>
            <a:fillRect/>
          </a:stretch>
        </p:blipFill>
        <p:spPr>
          <a:xfrm>
            <a:off x="2393300" y="2023416"/>
            <a:ext cx="2246399" cy="1506534"/>
          </a:xfrm>
          <a:prstGeom prst="rect">
            <a:avLst/>
          </a:prstGeom>
          <a:noFill/>
          <a:ln>
            <a:noFill/>
          </a:ln>
        </p:spPr>
      </p:pic>
      <p:sp>
        <p:nvSpPr>
          <p:cNvPr id="113" name="Google Shape;113;p18"/>
          <p:cNvSpPr txBox="1"/>
          <p:nvPr/>
        </p:nvSpPr>
        <p:spPr>
          <a:xfrm>
            <a:off x="315675" y="2493925"/>
            <a:ext cx="2318700" cy="3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MinmaxScaler   </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ctr">
              <a:spcBef>
                <a:spcPts val="0"/>
              </a:spcBef>
              <a:spcAft>
                <a:spcPts val="0"/>
              </a:spcAft>
              <a:buNone/>
            </a:pPr>
            <a:r>
              <a:t/>
            </a:r>
            <a:endParaRPr sz="1500">
              <a:solidFill>
                <a:schemeClr val="dk1"/>
              </a:solidFill>
              <a:latin typeface="Roboto"/>
              <a:ea typeface="Roboto"/>
              <a:cs typeface="Roboto"/>
              <a:sym typeface="Roboto"/>
            </a:endParaRPr>
          </a:p>
          <a:p>
            <a:pPr indent="0" lvl="0" marL="0" rtl="0" algn="ctr">
              <a:spcBef>
                <a:spcPts val="0"/>
              </a:spcBef>
              <a:spcAft>
                <a:spcPts val="0"/>
              </a:spcAft>
              <a:buNone/>
            </a:pPr>
            <a:r>
              <a:rPr lang="en" sz="1500">
                <a:solidFill>
                  <a:schemeClr val="dk1"/>
                </a:solidFill>
                <a:latin typeface="Roboto"/>
                <a:ea typeface="Roboto"/>
                <a:cs typeface="Roboto"/>
                <a:sym typeface="Roboto"/>
              </a:rPr>
              <a:t>                      StandardScaler</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p:txBody>
      </p:sp>
      <p:pic>
        <p:nvPicPr>
          <p:cNvPr id="114" name="Google Shape;114;p18"/>
          <p:cNvPicPr preferRelativeResize="0"/>
          <p:nvPr/>
        </p:nvPicPr>
        <p:blipFill>
          <a:blip r:embed="rId4">
            <a:alphaModFix/>
          </a:blip>
          <a:stretch>
            <a:fillRect/>
          </a:stretch>
        </p:blipFill>
        <p:spPr>
          <a:xfrm>
            <a:off x="2393300" y="3587750"/>
            <a:ext cx="2246401" cy="1466296"/>
          </a:xfrm>
          <a:prstGeom prst="rect">
            <a:avLst/>
          </a:prstGeom>
          <a:noFill/>
          <a:ln>
            <a:noFill/>
          </a:ln>
        </p:spPr>
      </p:pic>
      <p:pic>
        <p:nvPicPr>
          <p:cNvPr id="115" name="Google Shape;115;p18"/>
          <p:cNvPicPr preferRelativeResize="0"/>
          <p:nvPr/>
        </p:nvPicPr>
        <p:blipFill>
          <a:blip r:embed="rId5">
            <a:alphaModFix/>
          </a:blip>
          <a:stretch>
            <a:fillRect/>
          </a:stretch>
        </p:blipFill>
        <p:spPr>
          <a:xfrm>
            <a:off x="5545775" y="2081225"/>
            <a:ext cx="3094700" cy="2437025"/>
          </a:xfrm>
          <a:prstGeom prst="rect">
            <a:avLst/>
          </a:prstGeom>
          <a:noFill/>
          <a:ln>
            <a:noFill/>
          </a:ln>
        </p:spPr>
      </p:pic>
      <p:sp>
        <p:nvSpPr>
          <p:cNvPr id="116" name="Google Shape;116;p18"/>
          <p:cNvSpPr txBox="1"/>
          <p:nvPr/>
        </p:nvSpPr>
        <p:spPr>
          <a:xfrm>
            <a:off x="5386850" y="1643975"/>
            <a:ext cx="26151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dk1"/>
                </a:solidFill>
                <a:latin typeface="Times New Roman"/>
                <a:ea typeface="Times New Roman"/>
                <a:cs typeface="Times New Roman"/>
                <a:sym typeface="Times New Roman"/>
              </a:rPr>
              <a:t>Silhouette Scores:</a:t>
            </a:r>
            <a:endParaRPr sz="1800" u="sng">
              <a:solidFill>
                <a:schemeClr val="dk1"/>
              </a:solidFill>
              <a:latin typeface="Times New Roman"/>
              <a:ea typeface="Times New Roman"/>
              <a:cs typeface="Times New Roman"/>
              <a:sym typeface="Times New Roman"/>
            </a:endParaRPr>
          </a:p>
        </p:txBody>
      </p:sp>
      <p:sp>
        <p:nvSpPr>
          <p:cNvPr id="117" name="Google Shape;117;p18"/>
          <p:cNvSpPr txBox="1"/>
          <p:nvPr/>
        </p:nvSpPr>
        <p:spPr>
          <a:xfrm>
            <a:off x="5305275" y="4518250"/>
            <a:ext cx="3575700" cy="524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Progressively decreasing values as k increases</a:t>
            </a:r>
            <a:endParaRPr sz="1500">
              <a:solidFill>
                <a:schemeClr val="dk1"/>
              </a:solidFill>
              <a:latin typeface="Roboto"/>
              <a:ea typeface="Roboto"/>
              <a:cs typeface="Roboto"/>
              <a:sym typeface="Roboto"/>
            </a:endParaRPr>
          </a:p>
        </p:txBody>
      </p:sp>
      <p:sp>
        <p:nvSpPr>
          <p:cNvPr id="118" name="Google Shape;118;p18"/>
          <p:cNvSpPr txBox="1"/>
          <p:nvPr/>
        </p:nvSpPr>
        <p:spPr>
          <a:xfrm>
            <a:off x="460150" y="1291375"/>
            <a:ext cx="37854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Determining the optimal value of k:</a:t>
            </a:r>
            <a:endParaRPr sz="15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ALGORITHM EXECUTION</a:t>
            </a:r>
            <a:endParaRPr/>
          </a:p>
        </p:txBody>
      </p:sp>
      <p:sp>
        <p:nvSpPr>
          <p:cNvPr id="124" name="Google Shape;124;p19"/>
          <p:cNvSpPr txBox="1"/>
          <p:nvPr/>
        </p:nvSpPr>
        <p:spPr>
          <a:xfrm>
            <a:off x="440250" y="1280400"/>
            <a:ext cx="8368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With higher values of k</a:t>
            </a:r>
            <a:endParaRPr sz="1500">
              <a:solidFill>
                <a:schemeClr val="dk1"/>
              </a:solidFill>
              <a:latin typeface="Roboto"/>
              <a:ea typeface="Roboto"/>
              <a:cs typeface="Roboto"/>
              <a:sym typeface="Roboto"/>
            </a:endParaRPr>
          </a:p>
        </p:txBody>
      </p:sp>
      <p:sp>
        <p:nvSpPr>
          <p:cNvPr id="125" name="Google Shape;125;p19"/>
          <p:cNvSpPr txBox="1"/>
          <p:nvPr/>
        </p:nvSpPr>
        <p:spPr>
          <a:xfrm>
            <a:off x="440250" y="1804800"/>
            <a:ext cx="82635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126" name="Google Shape;126;p19"/>
          <p:cNvPicPr preferRelativeResize="0"/>
          <p:nvPr/>
        </p:nvPicPr>
        <p:blipFill>
          <a:blip r:embed="rId3">
            <a:alphaModFix/>
          </a:blip>
          <a:stretch>
            <a:fillRect/>
          </a:stretch>
        </p:blipFill>
        <p:spPr>
          <a:xfrm>
            <a:off x="1770600" y="1686350"/>
            <a:ext cx="2467500" cy="1562674"/>
          </a:xfrm>
          <a:prstGeom prst="rect">
            <a:avLst/>
          </a:prstGeom>
          <a:noFill/>
          <a:ln>
            <a:noFill/>
          </a:ln>
        </p:spPr>
      </p:pic>
      <p:pic>
        <p:nvPicPr>
          <p:cNvPr id="127" name="Google Shape;127;p19"/>
          <p:cNvPicPr preferRelativeResize="0"/>
          <p:nvPr/>
        </p:nvPicPr>
        <p:blipFill>
          <a:blip r:embed="rId4">
            <a:alphaModFix/>
          </a:blip>
          <a:stretch>
            <a:fillRect/>
          </a:stretch>
        </p:blipFill>
        <p:spPr>
          <a:xfrm>
            <a:off x="1770588" y="3350150"/>
            <a:ext cx="2467501" cy="1569356"/>
          </a:xfrm>
          <a:prstGeom prst="rect">
            <a:avLst/>
          </a:prstGeom>
          <a:noFill/>
          <a:ln>
            <a:noFill/>
          </a:ln>
        </p:spPr>
      </p:pic>
      <p:pic>
        <p:nvPicPr>
          <p:cNvPr id="128" name="Google Shape;128;p19"/>
          <p:cNvPicPr preferRelativeResize="0"/>
          <p:nvPr/>
        </p:nvPicPr>
        <p:blipFill>
          <a:blip r:embed="rId5">
            <a:alphaModFix/>
          </a:blip>
          <a:stretch>
            <a:fillRect/>
          </a:stretch>
        </p:blipFill>
        <p:spPr>
          <a:xfrm>
            <a:off x="6253204" y="3353488"/>
            <a:ext cx="2398194" cy="1562675"/>
          </a:xfrm>
          <a:prstGeom prst="rect">
            <a:avLst/>
          </a:prstGeom>
          <a:noFill/>
          <a:ln>
            <a:noFill/>
          </a:ln>
        </p:spPr>
      </p:pic>
      <p:pic>
        <p:nvPicPr>
          <p:cNvPr id="129" name="Google Shape;129;p19"/>
          <p:cNvPicPr preferRelativeResize="0"/>
          <p:nvPr/>
        </p:nvPicPr>
        <p:blipFill>
          <a:blip r:embed="rId6">
            <a:alphaModFix/>
          </a:blip>
          <a:stretch>
            <a:fillRect/>
          </a:stretch>
        </p:blipFill>
        <p:spPr>
          <a:xfrm>
            <a:off x="6253200" y="1689275"/>
            <a:ext cx="2398199" cy="1556814"/>
          </a:xfrm>
          <a:prstGeom prst="rect">
            <a:avLst/>
          </a:prstGeom>
          <a:noFill/>
          <a:ln>
            <a:noFill/>
          </a:ln>
        </p:spPr>
      </p:pic>
      <p:sp>
        <p:nvSpPr>
          <p:cNvPr id="130" name="Google Shape;130;p19"/>
          <p:cNvSpPr txBox="1"/>
          <p:nvPr/>
        </p:nvSpPr>
        <p:spPr>
          <a:xfrm>
            <a:off x="467150" y="2321325"/>
            <a:ext cx="14016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Minmax;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k=6</a:t>
            </a:r>
            <a:endParaRPr sz="1500">
              <a:solidFill>
                <a:schemeClr val="dk1"/>
              </a:solidFill>
              <a:latin typeface="Roboto"/>
              <a:ea typeface="Roboto"/>
              <a:cs typeface="Roboto"/>
              <a:sym typeface="Roboto"/>
            </a:endParaRPr>
          </a:p>
        </p:txBody>
      </p:sp>
      <p:sp>
        <p:nvSpPr>
          <p:cNvPr id="131" name="Google Shape;131;p19"/>
          <p:cNvSpPr txBox="1"/>
          <p:nvPr/>
        </p:nvSpPr>
        <p:spPr>
          <a:xfrm>
            <a:off x="467150" y="3946425"/>
            <a:ext cx="11190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Minmax;</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k=5</a:t>
            </a:r>
            <a:endParaRPr sz="1500">
              <a:solidFill>
                <a:schemeClr val="dk1"/>
              </a:solidFill>
              <a:latin typeface="Roboto"/>
              <a:ea typeface="Roboto"/>
              <a:cs typeface="Roboto"/>
              <a:sym typeface="Roboto"/>
            </a:endParaRPr>
          </a:p>
        </p:txBody>
      </p:sp>
      <p:sp>
        <p:nvSpPr>
          <p:cNvPr id="132" name="Google Shape;132;p19"/>
          <p:cNvSpPr txBox="1"/>
          <p:nvPr/>
        </p:nvSpPr>
        <p:spPr>
          <a:xfrm>
            <a:off x="4457601" y="2347800"/>
            <a:ext cx="17955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StandardScaler;</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k=6</a:t>
            </a:r>
            <a:endParaRPr sz="1500">
              <a:solidFill>
                <a:schemeClr val="dk1"/>
              </a:solidFill>
              <a:latin typeface="Roboto"/>
              <a:ea typeface="Roboto"/>
              <a:cs typeface="Roboto"/>
              <a:sym typeface="Roboto"/>
            </a:endParaRPr>
          </a:p>
        </p:txBody>
      </p:sp>
      <p:sp>
        <p:nvSpPr>
          <p:cNvPr id="133" name="Google Shape;133;p19"/>
          <p:cNvSpPr txBox="1"/>
          <p:nvPr/>
        </p:nvSpPr>
        <p:spPr>
          <a:xfrm>
            <a:off x="4457600" y="3910888"/>
            <a:ext cx="1795500" cy="4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StandardScaler;</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a:ea typeface="Roboto"/>
                <a:cs typeface="Roboto"/>
                <a:sym typeface="Roboto"/>
              </a:rPr>
              <a:t>k=5</a:t>
            </a:r>
            <a:endParaRPr sz="15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ALGORITHM EXECUTION</a:t>
            </a:r>
            <a:endParaRPr/>
          </a:p>
        </p:txBody>
      </p:sp>
      <p:sp>
        <p:nvSpPr>
          <p:cNvPr id="139" name="Google Shape;139;p20"/>
          <p:cNvSpPr txBox="1"/>
          <p:nvPr/>
        </p:nvSpPr>
        <p:spPr>
          <a:xfrm>
            <a:off x="387875" y="1432500"/>
            <a:ext cx="8368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When k=4 and algorithm=’elkan’</a:t>
            </a:r>
            <a:endParaRPr sz="1500">
              <a:solidFill>
                <a:schemeClr val="dk1"/>
              </a:solidFill>
              <a:latin typeface="Roboto"/>
              <a:ea typeface="Roboto"/>
              <a:cs typeface="Roboto"/>
              <a:sym typeface="Roboto"/>
            </a:endParaRPr>
          </a:p>
        </p:txBody>
      </p:sp>
      <p:sp>
        <p:nvSpPr>
          <p:cNvPr id="140" name="Google Shape;140;p20"/>
          <p:cNvSpPr txBox="1"/>
          <p:nvPr/>
        </p:nvSpPr>
        <p:spPr>
          <a:xfrm>
            <a:off x="387900" y="1804800"/>
            <a:ext cx="8263500" cy="3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MinmaxScaler                                                              StandardScaler</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p:txBody>
      </p:sp>
      <p:pic>
        <p:nvPicPr>
          <p:cNvPr id="141" name="Google Shape;141;p20"/>
          <p:cNvPicPr preferRelativeResize="0"/>
          <p:nvPr/>
        </p:nvPicPr>
        <p:blipFill>
          <a:blip r:embed="rId3">
            <a:alphaModFix/>
          </a:blip>
          <a:stretch>
            <a:fillRect/>
          </a:stretch>
        </p:blipFill>
        <p:spPr>
          <a:xfrm>
            <a:off x="381346" y="2278500"/>
            <a:ext cx="4056305" cy="2567675"/>
          </a:xfrm>
          <a:prstGeom prst="rect">
            <a:avLst/>
          </a:prstGeom>
          <a:noFill/>
          <a:ln>
            <a:noFill/>
          </a:ln>
        </p:spPr>
      </p:pic>
      <p:pic>
        <p:nvPicPr>
          <p:cNvPr id="142" name="Google Shape;142;p20"/>
          <p:cNvPicPr preferRelativeResize="0"/>
          <p:nvPr/>
        </p:nvPicPr>
        <p:blipFill>
          <a:blip r:embed="rId4">
            <a:alphaModFix/>
          </a:blip>
          <a:stretch>
            <a:fillRect/>
          </a:stretch>
        </p:blipFill>
        <p:spPr>
          <a:xfrm>
            <a:off x="4810750" y="2278500"/>
            <a:ext cx="3910024" cy="2567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ALGORITHM EXECUTION</a:t>
            </a:r>
            <a:endParaRPr/>
          </a:p>
        </p:txBody>
      </p:sp>
      <p:sp>
        <p:nvSpPr>
          <p:cNvPr id="148" name="Google Shape;148;p21"/>
          <p:cNvSpPr txBox="1"/>
          <p:nvPr/>
        </p:nvSpPr>
        <p:spPr>
          <a:xfrm>
            <a:off x="387875" y="1432500"/>
            <a:ext cx="8368200" cy="5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When k=3 and algorithm=’elkan’</a:t>
            </a:r>
            <a:endParaRPr sz="1500">
              <a:solidFill>
                <a:schemeClr val="dk1"/>
              </a:solidFill>
              <a:latin typeface="Roboto"/>
              <a:ea typeface="Roboto"/>
              <a:cs typeface="Roboto"/>
              <a:sym typeface="Roboto"/>
            </a:endParaRPr>
          </a:p>
        </p:txBody>
      </p:sp>
      <p:sp>
        <p:nvSpPr>
          <p:cNvPr id="149" name="Google Shape;149;p21"/>
          <p:cNvSpPr txBox="1"/>
          <p:nvPr/>
        </p:nvSpPr>
        <p:spPr>
          <a:xfrm>
            <a:off x="387900" y="1804800"/>
            <a:ext cx="8263500" cy="3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MinmaxScaler                                                             StandardScaler</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150" name="Google Shape;150;p21"/>
          <p:cNvPicPr preferRelativeResize="0"/>
          <p:nvPr/>
        </p:nvPicPr>
        <p:blipFill>
          <a:blip r:embed="rId3">
            <a:alphaModFix/>
          </a:blip>
          <a:stretch>
            <a:fillRect/>
          </a:stretch>
        </p:blipFill>
        <p:spPr>
          <a:xfrm>
            <a:off x="419949" y="2278500"/>
            <a:ext cx="3998074" cy="2542459"/>
          </a:xfrm>
          <a:prstGeom prst="rect">
            <a:avLst/>
          </a:prstGeom>
          <a:noFill/>
          <a:ln>
            <a:noFill/>
          </a:ln>
        </p:spPr>
      </p:pic>
      <p:pic>
        <p:nvPicPr>
          <p:cNvPr id="151" name="Google Shape;151;p21"/>
          <p:cNvPicPr preferRelativeResize="0"/>
          <p:nvPr/>
        </p:nvPicPr>
        <p:blipFill>
          <a:blip r:embed="rId4">
            <a:alphaModFix/>
          </a:blip>
          <a:stretch>
            <a:fillRect/>
          </a:stretch>
        </p:blipFill>
        <p:spPr>
          <a:xfrm>
            <a:off x="4833098" y="2278500"/>
            <a:ext cx="3924977" cy="2542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